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4"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8" roundtripDataSignature="AMtx7mhQXqVb+CIx99Eh1INRxOtMjkJN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customschemas.google.com/relationships/presentationmetadata" Target="metadata"/><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y.oracle.com/ou/"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b.gg/academy/java_in_educatio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cp.org/en/participation/JUG_lis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oftware.nasa.gov/featuredsoftware/maestro"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Java para nuevos desarrolladores o jóvenes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b="1" lang="en"/>
              <a:t>¿Qué es Java y por qué deberías aprenderlo?</a:t>
            </a:r>
            <a:endParaRPr b="1"/>
          </a:p>
          <a:p>
            <a:pPr indent="0" lvl="0" marL="457200" rtl="0" algn="l">
              <a:lnSpc>
                <a:spcPct val="100000"/>
              </a:lnSpc>
              <a:spcBef>
                <a:spcPts val="0"/>
              </a:spcBef>
              <a:spcAft>
                <a:spcPts val="0"/>
              </a:spcAft>
              <a:buNone/>
            </a:pPr>
            <a:r>
              <a:t/>
            </a:r>
            <a:endParaRPr b="1"/>
          </a:p>
          <a:p>
            <a:pPr indent="-298450" lvl="0" marL="457200" rtl="0" algn="l">
              <a:lnSpc>
                <a:spcPct val="100000"/>
              </a:lnSpc>
              <a:spcBef>
                <a:spcPts val="0"/>
              </a:spcBef>
              <a:spcAft>
                <a:spcPts val="0"/>
              </a:spcAft>
              <a:buSzPts val="1100"/>
              <a:buChar char="●"/>
            </a:pPr>
            <a:r>
              <a:rPr lang="en"/>
              <a:t>Público objetivo</a:t>
            </a:r>
            <a:r>
              <a:rPr b="0" i="0" lang="en" sz="1100" u="none" cap="none" strike="noStrike">
                <a:solidFill>
                  <a:srgbClr val="000000"/>
                </a:solidFill>
                <a:latin typeface="Arial"/>
                <a:ea typeface="Arial"/>
                <a:cs typeface="Arial"/>
                <a:sym typeface="Arial"/>
              </a:rPr>
              <a:t>:</a:t>
            </a:r>
            <a:endParaRPr b="0"/>
          </a:p>
          <a:p>
            <a:pPr indent="-298450" lvl="0" marL="457200" rtl="0" algn="l">
              <a:lnSpc>
                <a:spcPct val="100000"/>
              </a:lnSpc>
              <a:spcBef>
                <a:spcPts val="0"/>
              </a:spcBef>
              <a:spcAft>
                <a:spcPts val="0"/>
              </a:spcAft>
              <a:buSzPts val="1100"/>
              <a:buChar char="●"/>
            </a:pPr>
            <a:r>
              <a:rPr lang="en"/>
              <a:t>Con conocimientos previos de programación:</a:t>
            </a:r>
            <a:endParaRPr/>
          </a:p>
          <a:p>
            <a:pPr indent="-298450" lvl="1" marL="914400" rtl="0" algn="l">
              <a:lnSpc>
                <a:spcPct val="100000"/>
              </a:lnSpc>
              <a:spcBef>
                <a:spcPts val="0"/>
              </a:spcBef>
              <a:spcAft>
                <a:spcPts val="0"/>
              </a:spcAft>
              <a:buSzPts val="1100"/>
              <a:buChar char="○"/>
            </a:pPr>
            <a:r>
              <a:rPr lang="en"/>
              <a:t>Estudiantes de secundaria, estudiantes universitarios, nuevos desarrolladores.</a:t>
            </a:r>
            <a:endParaRPr/>
          </a:p>
          <a:p>
            <a:pPr indent="0" lvl="0" marL="91440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Sin conocimientos previos de informática:</a:t>
            </a:r>
            <a:br>
              <a:rPr b="0" lang="en"/>
            </a:br>
            <a:br>
              <a:rPr b="0" lang="en"/>
            </a:br>
            <a:r>
              <a:rPr b="1" i="0" lang="en" sz="1100" u="none" cap="none" strike="noStrike">
                <a:solidFill>
                  <a:srgbClr val="000000"/>
                </a:solidFill>
                <a:latin typeface="Arial"/>
                <a:ea typeface="Arial"/>
                <a:cs typeface="Arial"/>
                <a:sym typeface="Arial"/>
              </a:rPr>
              <a:t>Abstract</a:t>
            </a:r>
            <a:r>
              <a:rPr b="0" i="0" lang="en" sz="1100" u="none" cap="none" strike="noStrike">
                <a:solidFill>
                  <a:srgbClr val="000000"/>
                </a:solidFill>
                <a:latin typeface="Arial"/>
                <a:ea typeface="Arial"/>
                <a:cs typeface="Arial"/>
                <a:sym typeface="Arial"/>
              </a:rPr>
              <a:t>: </a:t>
            </a:r>
            <a:r>
              <a:rPr lang="en"/>
              <a:t>¿Sabías que Java impulsa los sitios web más populares del mundo? Java es la fuerza motriz de Wikipedia, Spotify, Google, Amazon y muchos otros sitios. Java se creó hace más de 25 años y sigue siendo uno de los principales lenguajes de programación. Los desarrolladores Java se encuentran entre los mejor pagados del mundo. En esta charla, explicaremos qué es Java, cómo Java resuelve problemas en la industria del software y cómo Java puede guiar el crecimiento de tu carrera. También le proporcionaremos recursos para ayudarle a aprender Java y explorar cómo puede convertirse en un desarrollador Java certificado. Le mostraremos cómo mantenerse informado cuando se publiquen nuevas versiones de Java. Le explicaremos cómo unirse al grupo de usuarios Java local de su comunidad, le ayudará a crear una red de contactos que, con el tiempo, puede conducirle a programas de pasantía o a un puesto de trabajo. </a:t>
            </a:r>
            <a:endParaRPr/>
          </a:p>
          <a:p>
            <a:pPr indent="457200" lvl="0" marL="0" rtl="0" algn="l">
              <a:lnSpc>
                <a:spcPct val="100000"/>
              </a:lnSpc>
              <a:spcBef>
                <a:spcPts val="0"/>
              </a:spcBef>
              <a:spcAft>
                <a:spcPts val="0"/>
              </a:spcAft>
              <a:buNone/>
            </a:pPr>
            <a:r>
              <a:t/>
            </a:r>
            <a:endParaRPr/>
          </a:p>
          <a:p>
            <a:pPr indent="457200" lvl="0" marL="0" rtl="0" algn="l">
              <a:lnSpc>
                <a:spcPct val="100000"/>
              </a:lnSpc>
              <a:spcBef>
                <a:spcPts val="0"/>
              </a:spcBef>
              <a:spcAft>
                <a:spcPts val="0"/>
              </a:spcAft>
              <a:buNone/>
            </a:pPr>
            <a:r>
              <a:rPr lang="en"/>
              <a:t>Venga por Java ¡quédese para divertirse!</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Formas de participar :</a:t>
            </a:r>
            <a:endParaRPr/>
          </a:p>
          <a:p>
            <a:pPr indent="-298450" lvl="1" marL="914400" rtl="0" algn="l">
              <a:spcBef>
                <a:spcPts val="0"/>
              </a:spcBef>
              <a:spcAft>
                <a:spcPts val="0"/>
              </a:spcAft>
              <a:buSzPts val="1100"/>
              <a:buChar char="○"/>
            </a:pPr>
            <a:r>
              <a:rPr lang="en"/>
              <a:t>Únase a su JUG local.</a:t>
            </a:r>
            <a:endParaRPr/>
          </a:p>
          <a:p>
            <a:pPr indent="-298450" lvl="1" marL="914400" rtl="0" algn="l">
              <a:spcBef>
                <a:spcPts val="0"/>
              </a:spcBef>
              <a:spcAft>
                <a:spcPts val="0"/>
              </a:spcAft>
              <a:buSzPts val="1100"/>
              <a:buChar char="○"/>
            </a:pPr>
            <a:r>
              <a:rPr lang="en"/>
              <a:t>Haz crecer tu red a través de los JUGs para conseguir pasantías y posibles ofertas de trabajo. </a:t>
            </a:r>
            <a:endParaRPr/>
          </a:p>
          <a:p>
            <a:pPr indent="-298450" lvl="1" marL="914400" rtl="0" algn="l">
              <a:spcBef>
                <a:spcPts val="0"/>
              </a:spcBef>
              <a:spcAft>
                <a:spcPts val="0"/>
              </a:spcAft>
              <a:buSzPts val="1100"/>
              <a:buChar char="○"/>
            </a:pPr>
            <a:r>
              <a:rPr lang="en"/>
              <a:t>Contribuye al código libre y aprende a trabajar en proyectos reales.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Oracle Academy proporciona una amplia gama de recursos didácticos GRATUITOS, incluidos planes de estudios, recursos de aprendizaje en el aula, software, tecnología en la nube y entornos de prácticas,</a:t>
            </a:r>
            <a:r>
              <a:rPr b="1" lang="en">
                <a:solidFill>
                  <a:srgbClr val="FB0007"/>
                </a:solidFill>
              </a:rPr>
              <a:t> para instituciones educativas acreditadas que otorgan títulos.  </a:t>
            </a:r>
            <a:endParaRPr b="1">
              <a:solidFill>
                <a:srgbClr val="FB0007"/>
              </a:solidFill>
            </a:endParaRPr>
          </a:p>
          <a:p>
            <a:pPr indent="-298450" lvl="0" marL="457200" rtl="0" algn="l">
              <a:spcBef>
                <a:spcPts val="0"/>
              </a:spcBef>
              <a:spcAft>
                <a:spcPts val="0"/>
              </a:spcAft>
              <a:buSzPts val="1100"/>
              <a:buChar char="●"/>
            </a:pPr>
            <a:r>
              <a:rPr lang="en"/>
              <a:t>Oracle Academy se centra en las instituciones educativas y en los educadores de dichas instituciones.  </a:t>
            </a:r>
            <a:endParaRPr/>
          </a:p>
          <a:p>
            <a:pPr indent="-298450" lvl="0" marL="457200" rtl="0" algn="l">
              <a:spcBef>
                <a:spcPts val="0"/>
              </a:spcBef>
              <a:spcAft>
                <a:spcPts val="0"/>
              </a:spcAft>
              <a:buSzPts val="1100"/>
              <a:buChar char="●"/>
            </a:pPr>
            <a:r>
              <a:rPr lang="en"/>
              <a:t>No nos centramos directamente en los estudiantes, sino que trabajamos directamente con los educadores, que a su vez trabajan con sus estudiantes.</a:t>
            </a:r>
            <a:endParaRPr/>
          </a:p>
          <a:p>
            <a:pPr indent="-298450" lvl="0" marL="457200" rtl="0" algn="l">
              <a:spcBef>
                <a:spcPts val="0"/>
              </a:spcBef>
              <a:spcAft>
                <a:spcPts val="0"/>
              </a:spcAft>
              <a:buSzPts val="1100"/>
              <a:buChar char="●"/>
            </a:pPr>
            <a:r>
              <a:rPr lang="en"/>
              <a:t>Los profesionales de TI NO PUEDEN ser miembros de Oracle Academy.</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TODO: Añadir una nota sobre la búsqueda de instituciones locales y la conexión con ellas.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Oracle Academy, el programa educativo filantrópico global de Oracle, está abierto a educadores de todo el mundo para impulsar la educación tecnológica, las habilidades, la innovación, la diversidad y la inclusión.</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El programa ofrece a las instituciones académicas y a sus educadores recursos gratuitos de enseñanza y aprendizaje -incluidos planes de estudio, recursos en la nube, software y desarrollo profesional- que les ayudan a preparar a los estudiantes con conocimientos, prácticas y habilidades relevantes para su carrera profesional.</a:t>
            </a:r>
            <a:endParaRPr sz="1200">
              <a:solidFill>
                <a:schemeClr val="dk1"/>
              </a:solidFill>
            </a:endParaRPr>
          </a:p>
        </p:txBody>
      </p:sp>
      <p:sp>
        <p:nvSpPr>
          <p:cNvPr id="183" name="Google Shape;183;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12D2A"/>
              </a:buClr>
              <a:buSzPts val="1600"/>
              <a:buFont typeface="Arial"/>
              <a:buNone/>
            </a:pPr>
            <a:fld id="{00000000-1234-1234-1234-123412341234}" type="slidenum">
              <a:rPr b="0" i="0" lang="en" sz="1600" u="none" cap="none" strike="noStrike">
                <a:solidFill>
                  <a:srgbClr val="312D2A"/>
                </a:solidFill>
                <a:latin typeface="Arial"/>
                <a:ea typeface="Arial"/>
                <a:cs typeface="Arial"/>
                <a:sym typeface="Arial"/>
              </a:rPr>
              <a:t>‹#›</a:t>
            </a:fld>
            <a:endParaRPr b="0" i="0" sz="1600" u="none" cap="none" strike="noStrike">
              <a:solidFill>
                <a:srgbClr val="312D2A"/>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 afiliación/participación en Oracle Academy es para instituciones educativas y educadores de esas instituciones.  </a:t>
            </a:r>
            <a:endParaRPr/>
          </a:p>
          <a:p>
            <a:pPr indent="-298450" lvl="0" marL="457200" rtl="0" algn="l">
              <a:spcBef>
                <a:spcPts val="0"/>
              </a:spcBef>
              <a:spcAft>
                <a:spcPts val="0"/>
              </a:spcAft>
              <a:buSzPts val="1100"/>
              <a:buChar char="●"/>
            </a:pPr>
            <a:r>
              <a:rPr lang="en"/>
              <a:t>No nos centramos directamente en los alumnos, sino que trabajamos directamente con los educadores, que a su vez trabajan con sus alumnos.</a:t>
            </a:r>
            <a:endParaRPr/>
          </a:p>
          <a:p>
            <a:pPr indent="-298450" lvl="0" marL="457200" rtl="0" algn="l">
              <a:spcBef>
                <a:spcPts val="0"/>
              </a:spcBef>
              <a:spcAft>
                <a:spcPts val="0"/>
              </a:spcAft>
              <a:buSzPts val="1100"/>
              <a:buChar char="●"/>
            </a:pPr>
            <a:r>
              <a:rPr lang="en"/>
              <a:t>Los profesionales de TI NO PUEDEN hacerse miembros de Oracle Academy y no pueden utilizar estos recursos en beneficio personal o profesional.</a:t>
            </a:r>
            <a:endParaRPr/>
          </a:p>
          <a:p>
            <a:pPr indent="-298450" lvl="0" marL="457200" rtl="0" algn="l">
              <a:spcBef>
                <a:spcPts val="0"/>
              </a:spcBef>
              <a:spcAft>
                <a:spcPts val="0"/>
              </a:spcAft>
              <a:buSzPts val="1100"/>
              <a:buChar char="●"/>
            </a:pPr>
            <a:r>
              <a:rPr lang="en"/>
              <a:t>El plan de estudios destacado en esta diapositiva es para que los educadores lo utilicen en el aula para enseñar a los alumnos.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Proporcionamos recursos denominados "Workshop in a Box" (cuadros amarillos de arriba).  Se trata de cajas "virtuales" diseñadas para que voluntarios, educadores y padres las utilicen con los alumnos para que las primeras experiencias con la informática sean divertidas y atractivas.  Estos recursos no incluyen formación.  El sitio público para acceder a estos recursos: https://academy.oracle.com/wib/index.html</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No se trata de un plan de estudios tan sólido como el disponible en las instituciones académicas. Está siempre actualizado y disponible en varios idiomas (7-8 idiomas).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Por su cuenta como estudiante o profesional a través de Oracle University.</a:t>
            </a:r>
            <a:endParaRPr/>
          </a:p>
          <a:p>
            <a:pPr indent="0" lvl="0" marL="0" rtl="0" algn="l">
              <a:lnSpc>
                <a:spcPct val="100000"/>
              </a:lnSpc>
              <a:spcBef>
                <a:spcPts val="0"/>
              </a:spcBef>
              <a:spcAft>
                <a:spcPts val="0"/>
              </a:spcAft>
              <a:buSzPts val="1100"/>
              <a:buNone/>
            </a:pPr>
            <a:r>
              <a:rPr lang="en"/>
              <a:t>El curso Java Explorer ofrece más de 6 horas de formación gratuita.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https://education.oracle.com/oracle-certified-professional-java-se-17-developer/trackp_OCPJSE17</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None/>
            </a:pPr>
            <a:r>
              <a:rPr lang="en"/>
              <a:t>También disponible formación y certificación Java SE; Java SE 21 próximamente.</a:t>
            </a:r>
            <a:endParaRPr/>
          </a:p>
          <a:p>
            <a:pPr indent="0" lvl="0" marL="0" rtl="0" algn="l">
              <a:lnSpc>
                <a:spcPct val="100000"/>
              </a:lnSpc>
              <a:spcBef>
                <a:spcPts val="0"/>
              </a:spcBef>
              <a:spcAft>
                <a:spcPts val="0"/>
              </a:spcAft>
              <a:buSzPts val="1100"/>
              <a:buNone/>
            </a:pPr>
            <a:r>
              <a:rPr lang="en"/>
              <a:t>También comunidad OU para preguntas y debates sobre contenidos OU:</a:t>
            </a:r>
            <a:endParaRPr/>
          </a:p>
          <a:p>
            <a:pPr indent="-298450" lvl="0" marL="457200" rtl="0" algn="l">
              <a:lnSpc>
                <a:spcPct val="100000"/>
              </a:lnSpc>
              <a:spcBef>
                <a:spcPts val="0"/>
              </a:spcBef>
              <a:spcAft>
                <a:spcPts val="0"/>
              </a:spcAft>
              <a:buSzPts val="1100"/>
              <a:buChar char="●"/>
            </a:pPr>
            <a:r>
              <a:rPr b="0" lang="en" u="sng">
                <a:solidFill>
                  <a:srgbClr val="000000"/>
                </a:solidFill>
                <a:latin typeface="Arial"/>
                <a:ea typeface="Arial"/>
                <a:cs typeface="Arial"/>
                <a:sym typeface="Arial"/>
                <a:hlinkClick r:id="rId2">
                  <a:extLst>
                    <a:ext uri="{A12FA001-AC4F-418D-AE19-62706E023703}">
                      <ahyp:hlinkClr val="tx"/>
                    </a:ext>
                  </a:extLst>
                </a:hlinkClick>
              </a:rPr>
              <a:t>https://community.oracle.com/ou/</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This slide depicts where we commonly find our resources utilized in colleges and universities.</a:t>
            </a:r>
            <a:endParaRPr/>
          </a:p>
        </p:txBody>
      </p:sp>
      <p:sp>
        <p:nvSpPr>
          <p:cNvPr id="233" name="Google Shape;233;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JetBrains ha lanzado recientemente JetBrains Academy, una plataforma educativa que ofrece aprendizaje interactivo basado en proyectos combinado con potentes herramientas de desarrollo profesional.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Aprenda Java creando aplicaciones funcionales paso a paso en un entorno interactivo integrado con JetBrains IDEs. Siga el </a:t>
            </a:r>
            <a:r>
              <a:rPr lang="en" u="sng">
                <a:solidFill>
                  <a:schemeClr val="hlink"/>
                </a:solidFill>
                <a:hlinkClick r:id="rId2"/>
              </a:rPr>
              <a:t>enlace</a:t>
            </a:r>
            <a:r>
              <a:rPr lang="en">
                <a:solidFill>
                  <a:schemeClr val="dk1"/>
                </a:solidFill>
              </a:rPr>
              <a:t> para obtener una prueba gratuita de 3 meses en JetBrains Academy.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u="sng">
                <a:solidFill>
                  <a:srgbClr val="0097A7"/>
                </a:solidFill>
                <a:hlinkClick r:id="rId2">
                  <a:extLst>
                    <a:ext uri="{A12FA001-AC4F-418D-AE19-62706E023703}">
                      <ahyp:hlinkClr val="tx"/>
                    </a:ext>
                  </a:extLst>
                </a:hlinkClick>
              </a:rPr>
              <a:t>https://jcp.org/en/participation/JUG_list</a:t>
            </a:r>
            <a:r>
              <a:rPr lang="en">
                <a:solidFill>
                  <a:schemeClr val="dk1"/>
                </a:solidFill>
              </a:rPr>
              <a:t> - </a:t>
            </a:r>
            <a:r>
              <a:rPr lang="en">
                <a:solidFill>
                  <a:schemeClr val="dk1"/>
                </a:solidFill>
              </a:rPr>
              <a:t>participan alrededor de 100 JUGs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Los JUGs pueden unirse al programa JCP como miembros asociados: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https://jcp.org/en/participation/jug</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50">
                <a:solidFill>
                  <a:schemeClr val="dk1"/>
                </a:solidFill>
                <a:highlight>
                  <a:srgbClr val="FFFFFF"/>
                </a:highlight>
              </a:rPr>
              <a:t>En 2004, Java se convirtió en el primer lenguaje de programación en ampliar el alcance planetario de la humanidad. Ese año, durante tres meses, los científicos de la NASA del Laboratorio de Propulsión a Chorro (JPL) de Pasadena (California) utilizaron el </a:t>
            </a:r>
            <a:r>
              <a:rPr lang="en" sz="1350">
                <a:solidFill>
                  <a:srgbClr val="00758F"/>
                </a:solidFill>
                <a:highlight>
                  <a:schemeClr val="lt1"/>
                </a:highlight>
                <a:uFill>
                  <a:noFill/>
                </a:uFill>
                <a:hlinkClick r:id="rId2">
                  <a:extLst>
                    <a:ext uri="{A12FA001-AC4F-418D-AE19-62706E023703}">
                      <ahyp:hlinkClr val="tx"/>
                    </a:ext>
                  </a:extLst>
                </a:hlinkClick>
              </a:rPr>
              <a:t>Maestro Science Activity Planner</a:t>
            </a:r>
            <a:r>
              <a:rPr lang="en" sz="1350">
                <a:solidFill>
                  <a:schemeClr val="dk1"/>
                </a:solidFill>
                <a:highlight>
                  <a:srgbClr val="FFFFFF"/>
                </a:highlight>
              </a:rPr>
              <a:t>, basado en Java y construido por el laboratorio de interfaz robótica del JPL, para controlar el vehículo Spirit Mars Exploration Rover mientras exploraba el planeta rojo.</a:t>
            </a:r>
            <a:endParaRPr sz="1350">
              <a:solidFill>
                <a:schemeClr val="dk1"/>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Grabación de esta presentación </a:t>
            </a:r>
            <a:r>
              <a:rPr lang="en"/>
              <a:t>https://jcp.org/aboutJava/communityprocess/media/Java_in_Education_for_JUG_Leaders_November_2020.mp4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chemeClr val="dk1"/>
                </a:solidFill>
                <a:highlight>
                  <a:srgbClr val="FFFFFF"/>
                </a:highlight>
              </a:rPr>
              <a:t>Es lógico que una enciclopedia para el pueblo y por el pueblo funcione con software de código abierto y cuente con un motor de búsqueda basado en Java.</a:t>
            </a:r>
            <a:endParaRPr sz="13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endParaRPr>
          </a:p>
          <a:p>
            <a:pPr indent="0" lvl="0" marL="0" rtl="0" algn="l">
              <a:lnSpc>
                <a:spcPct val="100000"/>
              </a:lnSpc>
              <a:spcBef>
                <a:spcPts val="0"/>
              </a:spcBef>
              <a:spcAft>
                <a:spcPts val="0"/>
              </a:spcAft>
              <a:buSzPts val="1100"/>
              <a:buNone/>
            </a:pPr>
            <a:r>
              <a:rPr lang="en" sz="1350">
                <a:solidFill>
                  <a:schemeClr val="dk1"/>
                </a:solidFill>
                <a:highlight>
                  <a:srgbClr val="FFFFFF"/>
                </a:highlight>
              </a:rPr>
              <a:t>Pregunte a los asistentes cómo utilizan wikipedia y anímeles a pensar cómo Java potencia las funciones de búsqueda.</a:t>
            </a:r>
            <a:endParaRPr sz="135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33333"/>
                </a:solidFill>
                <a:highlight>
                  <a:srgbClr val="FFFFFF"/>
                </a:highlight>
              </a:rPr>
              <a:t>Minecraft se lanzó en 2009 y salió a la venta en 2011.</a:t>
            </a:r>
            <a:endParaRPr sz="12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333333"/>
                </a:solidFill>
                <a:highlight>
                  <a:srgbClr val="FFFFFF"/>
                </a:highlight>
              </a:rPr>
              <a:t>Con los años, ha acumulado 250 millones de usuarios registrados y su desarrollador, Mojang, recibió 2.500 millones de dólares del gigante tecnológico Microsoft en 2014.</a:t>
            </a:r>
            <a:endParaRPr sz="12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333333"/>
                </a:solidFill>
                <a:highlight>
                  <a:srgbClr val="FFFFFF"/>
                </a:highlight>
              </a:rPr>
              <a:t>126 millones de usuarios mensuales, 200 millones de copias vendidas</a:t>
            </a:r>
            <a:endParaRPr sz="12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333333"/>
              </a:solidFill>
              <a:highlight>
                <a:srgbClr val="FFFFFF"/>
              </a:highlight>
            </a:endParaRPr>
          </a:p>
          <a:p>
            <a:pPr indent="0" lvl="0" marL="0" rtl="0" algn="l">
              <a:lnSpc>
                <a:spcPct val="100000"/>
              </a:lnSpc>
              <a:spcBef>
                <a:spcPts val="0"/>
              </a:spcBef>
              <a:spcAft>
                <a:spcPts val="0"/>
              </a:spcAft>
              <a:buSzPts val="1100"/>
              <a:buNone/>
            </a:pPr>
            <a:r>
              <a:rPr lang="en" sz="1200">
                <a:solidFill>
                  <a:srgbClr val="333333"/>
                </a:solidFill>
                <a:highlight>
                  <a:srgbClr val="FFFFFF"/>
                </a:highlight>
              </a:rPr>
              <a:t>Utiliza esta diapositiva para interactuar con los asistentes y conocer su característica favorita de Minecraft y pensar cómo podría haberse creado.</a:t>
            </a:r>
            <a:endParaRPr sz="120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en"/>
              <a:t>El índice TIOBE de comunidades de programación es un indicador de la popularidad de los lenguajes de programación. El índice se actualiza una vez al mes. Las clasificaciones se basan en el número de ingenieros cualificados en todo el mundo, cursos y proveedores de terceros. Para calcular las clasificaciones se utilizan motores de búsqueda populares como Google, Bing, Yahoo!, Wikipedia, Amazon, YouTube y Baidu. Es importante señalar que el índice TIOBE no se refiere al mejor lenguaje de programación ni al lenguaje en el que se han escrito más líneas de código.</a:t>
            </a:r>
            <a:endParaRPr/>
          </a:p>
          <a:p>
            <a:pPr indent="0" lvl="0" marL="0" rtl="0" algn="l">
              <a:lnSpc>
                <a:spcPct val="100000"/>
              </a:lnSpc>
              <a:spcBef>
                <a:spcPts val="800"/>
              </a:spcBef>
              <a:spcAft>
                <a:spcPts val="0"/>
              </a:spcAft>
              <a:buSzPts val="1100"/>
              <a:buNone/>
            </a:pPr>
            <a:r>
              <a:rPr lang="en"/>
              <a:t>El índice puede utilizarse para comprobar si sus conocimientos de programación siguen estando al día o para tomar una decisión estratégica sobre qué lenguaje de programación debe adoptarse al empezar a crear un nuevo sistema de software.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Este gráfico es procedencia de GitHub Survey Results 2020. GitHub es donde la mayoría de los desarrolladores de todo el mundo colaboran para escribir código fuente.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10 millones de nuevos desarrolladores se unieron a la comunidad de GitHub, contribuyendo a más de 44 millones de repositorios en todos los continentes. Detrás del código del mundo hay un equipo global y creciente de colaboradores, y el 80% de ellos contribuyen desde fuera de Estados Unidos.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En el último año, los desarrolladores colaboraron en más de 370 idiomas principales en GitHub.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Este gráfico muestra las clasificaciones de lenguajes de programación de RedMonk, un conocido analista del sector. https://redmonk.com/sogrady/2020/07/27/language-rankings-6-20/.</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Extraemos las clasificaciones de lenguajes de GitHub y Stack Overflow, y las combinamos para obtener una clasificación que intenta reflejar la tracción tanto del código (GitHub) como del debate (Stack Overflow). La idea no es ofrecer una representación estadísticamente válida del uso actual, sino correlacionar el debate y el uso del lenguaje en un esfuerzo por extraer información sobre las posibles tendencias de adopción en el futuro.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En su informe 50 Best Jobs in America for 2021 (Los 50 mejores trabajos de Estados Unidos para 2021), Glassdoor otorga al desarrollador Java el puesto número uno, superando a trabajos como científico de datos, director de producto y director de desarrollo de negocio en satisfacción laboral general.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Al ofrecer esta presentación a su JUG y a los educadores, dejará las cosas claras. </a:t>
            </a:r>
            <a:r>
              <a:rPr b="1" i="1" lang="en"/>
              <a:t>Java debería ser el primer lenguaje que se enseñe a los estudiantes.</a:t>
            </a:r>
            <a:r>
              <a:rPr lang="en"/>
              <a:t> Una carrera en el desarrollo de software debe comenzar con Java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¿Quieres trabajar en alguna de estas empresas?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n"/>
              <a:t>Java es la habilidad técnica más demandada por las empresas y también la mejor pagada.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Una vez que se trabaja en proyectos en la industria, es difícil encontrar un proyecto que no incluya o toque algo de código Java.</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TODO: Añadir más empresas que atraigan a los niños y nuevos desarrolladores.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0" name="Google Shape;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3" name="Google Shape;53;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4" name="Google Shape;5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howMasterSp="0">
  <p:cSld name="Section title">
    <p:bg>
      <p:bgPr>
        <a:solidFill>
          <a:srgbClr val="000000"/>
        </a:solidFill>
      </p:bgPr>
    </p:bg>
    <p:spTree>
      <p:nvGrpSpPr>
        <p:cNvPr id="57" name="Shape 57"/>
        <p:cNvGrpSpPr/>
        <p:nvPr/>
      </p:nvGrpSpPr>
      <p:grpSpPr>
        <a:xfrm>
          <a:off x="0" y="0"/>
          <a:ext cx="0" cy="0"/>
          <a:chOff x="0" y="0"/>
          <a:chExt cx="0" cy="0"/>
        </a:xfrm>
      </p:grpSpPr>
      <p:sp>
        <p:nvSpPr>
          <p:cNvPr id="58" name="Google Shape;58;p40"/>
          <p:cNvSpPr txBox="1"/>
          <p:nvPr>
            <p:ph idx="1" type="body"/>
          </p:nvPr>
        </p:nvSpPr>
        <p:spPr>
          <a:xfrm>
            <a:off x="288129" y="2055053"/>
            <a:ext cx="6397800" cy="1112100"/>
          </a:xfrm>
          <a:prstGeom prst="rect">
            <a:avLst/>
          </a:prstGeom>
          <a:noFill/>
          <a:ln>
            <a:noFill/>
          </a:ln>
        </p:spPr>
        <p:txBody>
          <a:bodyPr anchorCtr="0" anchor="b" bIns="45700" lIns="45700" spcFirstLastPara="1" rIns="45700" wrap="square" tIns="45700">
            <a:noAutofit/>
          </a:bodyPr>
          <a:lstStyle>
            <a:lvl1pPr indent="-285750" lvl="0" marL="457200" algn="l">
              <a:lnSpc>
                <a:spcPct val="110000"/>
              </a:lnSpc>
              <a:spcBef>
                <a:spcPts val="0"/>
              </a:spcBef>
              <a:spcAft>
                <a:spcPts val="0"/>
              </a:spcAft>
              <a:buClr>
                <a:srgbClr val="000000"/>
              </a:buClr>
              <a:buSzPts val="900"/>
              <a:buChar char="●"/>
              <a:defRPr/>
            </a:lvl1pPr>
            <a:lvl2pPr indent="-285750" lvl="1" marL="914400" algn="l">
              <a:lnSpc>
                <a:spcPct val="110000"/>
              </a:lnSpc>
              <a:spcBef>
                <a:spcPts val="0"/>
              </a:spcBef>
              <a:spcAft>
                <a:spcPts val="0"/>
              </a:spcAft>
              <a:buClr>
                <a:srgbClr val="000000"/>
              </a:buClr>
              <a:buSzPts val="900"/>
              <a:buChar char="○"/>
              <a:defRPr/>
            </a:lvl2pPr>
            <a:lvl3pPr indent="-285750" lvl="2" marL="1371600" algn="l">
              <a:lnSpc>
                <a:spcPct val="110000"/>
              </a:lnSpc>
              <a:spcBef>
                <a:spcPts val="0"/>
              </a:spcBef>
              <a:spcAft>
                <a:spcPts val="0"/>
              </a:spcAft>
              <a:buClr>
                <a:srgbClr val="000000"/>
              </a:buClr>
              <a:buSzPts val="900"/>
              <a:buChar char="■"/>
              <a:defRPr/>
            </a:lvl3pPr>
            <a:lvl4pPr indent="-285750" lvl="3" marL="1828800" algn="l">
              <a:lnSpc>
                <a:spcPct val="110000"/>
              </a:lnSpc>
              <a:spcBef>
                <a:spcPts val="0"/>
              </a:spcBef>
              <a:spcAft>
                <a:spcPts val="0"/>
              </a:spcAft>
              <a:buClr>
                <a:srgbClr val="000000"/>
              </a:buClr>
              <a:buSzPts val="900"/>
              <a:buChar char="●"/>
              <a:defRPr/>
            </a:lvl4pPr>
            <a:lvl5pPr indent="-285750" lvl="4" marL="2286000" algn="l">
              <a:lnSpc>
                <a:spcPct val="110000"/>
              </a:lnSpc>
              <a:spcBef>
                <a:spcPts val="0"/>
              </a:spcBef>
              <a:spcAft>
                <a:spcPts val="0"/>
              </a:spcAft>
              <a:buClr>
                <a:srgbClr val="000000"/>
              </a:buClr>
              <a:buSzPts val="900"/>
              <a:buChar char="○"/>
              <a:defRPr/>
            </a:lvl5pPr>
            <a:lvl6pPr indent="-285750" lvl="5" marL="2743200" algn="l">
              <a:lnSpc>
                <a:spcPct val="110000"/>
              </a:lnSpc>
              <a:spcBef>
                <a:spcPts val="0"/>
              </a:spcBef>
              <a:spcAft>
                <a:spcPts val="0"/>
              </a:spcAft>
              <a:buClr>
                <a:srgbClr val="000000"/>
              </a:buClr>
              <a:buSzPts val="900"/>
              <a:buChar char="■"/>
              <a:defRPr/>
            </a:lvl6pPr>
            <a:lvl7pPr indent="-285750" lvl="6" marL="3200400" algn="l">
              <a:lnSpc>
                <a:spcPct val="110000"/>
              </a:lnSpc>
              <a:spcBef>
                <a:spcPts val="0"/>
              </a:spcBef>
              <a:spcAft>
                <a:spcPts val="0"/>
              </a:spcAft>
              <a:buClr>
                <a:srgbClr val="000000"/>
              </a:buClr>
              <a:buSzPts val="900"/>
              <a:buChar char="●"/>
              <a:defRPr/>
            </a:lvl7pPr>
            <a:lvl8pPr indent="-285750" lvl="7" marL="3657600" algn="l">
              <a:lnSpc>
                <a:spcPct val="110000"/>
              </a:lnSpc>
              <a:spcBef>
                <a:spcPts val="0"/>
              </a:spcBef>
              <a:spcAft>
                <a:spcPts val="0"/>
              </a:spcAft>
              <a:buClr>
                <a:srgbClr val="000000"/>
              </a:buClr>
              <a:buSzPts val="900"/>
              <a:buChar char="○"/>
              <a:defRPr/>
            </a:lvl8pPr>
            <a:lvl9pPr indent="-285750" lvl="8" marL="4114800" algn="l">
              <a:lnSpc>
                <a:spcPct val="110000"/>
              </a:lnSpc>
              <a:spcBef>
                <a:spcPts val="0"/>
              </a:spcBef>
              <a:spcAft>
                <a:spcPts val="0"/>
              </a:spcAft>
              <a:buClr>
                <a:srgbClr val="000000"/>
              </a:buClr>
              <a:buSzPts val="900"/>
              <a:buChar char="■"/>
              <a:defRPr/>
            </a:lvl9pPr>
          </a:lstStyle>
          <a:p/>
        </p:txBody>
      </p:sp>
      <p:sp>
        <p:nvSpPr>
          <p:cNvPr id="59" name="Google Shape;59;p40"/>
          <p:cNvSpPr txBox="1"/>
          <p:nvPr>
            <p:ph idx="2" type="body"/>
          </p:nvPr>
        </p:nvSpPr>
        <p:spPr>
          <a:xfrm>
            <a:off x="288129" y="559574"/>
            <a:ext cx="2858400" cy="1288500"/>
          </a:xfrm>
          <a:prstGeom prst="rect">
            <a:avLst/>
          </a:prstGeom>
          <a:noFill/>
          <a:ln>
            <a:noFill/>
          </a:ln>
        </p:spPr>
        <p:txBody>
          <a:bodyPr anchorCtr="0" anchor="t" bIns="45700" lIns="45700" spcFirstLastPara="1" rIns="45700" wrap="square" tIns="45700">
            <a:noAutofit/>
          </a:bodyPr>
          <a:lstStyle>
            <a:lvl1pPr indent="-285750" lvl="0" marL="457200" algn="l">
              <a:lnSpc>
                <a:spcPct val="110000"/>
              </a:lnSpc>
              <a:spcBef>
                <a:spcPts val="0"/>
              </a:spcBef>
              <a:spcAft>
                <a:spcPts val="0"/>
              </a:spcAft>
              <a:buClr>
                <a:srgbClr val="000000"/>
              </a:buClr>
              <a:buSzPts val="900"/>
              <a:buChar char="●"/>
              <a:defRPr/>
            </a:lvl1pPr>
            <a:lvl2pPr indent="-285750" lvl="1" marL="914400" algn="l">
              <a:lnSpc>
                <a:spcPct val="110000"/>
              </a:lnSpc>
              <a:spcBef>
                <a:spcPts val="0"/>
              </a:spcBef>
              <a:spcAft>
                <a:spcPts val="0"/>
              </a:spcAft>
              <a:buClr>
                <a:srgbClr val="000000"/>
              </a:buClr>
              <a:buSzPts val="900"/>
              <a:buChar char="○"/>
              <a:defRPr/>
            </a:lvl2pPr>
            <a:lvl3pPr indent="-285750" lvl="2" marL="1371600" algn="l">
              <a:lnSpc>
                <a:spcPct val="110000"/>
              </a:lnSpc>
              <a:spcBef>
                <a:spcPts val="0"/>
              </a:spcBef>
              <a:spcAft>
                <a:spcPts val="0"/>
              </a:spcAft>
              <a:buClr>
                <a:srgbClr val="000000"/>
              </a:buClr>
              <a:buSzPts val="900"/>
              <a:buChar char="■"/>
              <a:defRPr/>
            </a:lvl3pPr>
            <a:lvl4pPr indent="-285750" lvl="3" marL="1828800" algn="l">
              <a:lnSpc>
                <a:spcPct val="110000"/>
              </a:lnSpc>
              <a:spcBef>
                <a:spcPts val="0"/>
              </a:spcBef>
              <a:spcAft>
                <a:spcPts val="0"/>
              </a:spcAft>
              <a:buClr>
                <a:srgbClr val="000000"/>
              </a:buClr>
              <a:buSzPts val="900"/>
              <a:buChar char="●"/>
              <a:defRPr/>
            </a:lvl4pPr>
            <a:lvl5pPr indent="-285750" lvl="4" marL="2286000" algn="l">
              <a:lnSpc>
                <a:spcPct val="110000"/>
              </a:lnSpc>
              <a:spcBef>
                <a:spcPts val="0"/>
              </a:spcBef>
              <a:spcAft>
                <a:spcPts val="0"/>
              </a:spcAft>
              <a:buClr>
                <a:srgbClr val="000000"/>
              </a:buClr>
              <a:buSzPts val="900"/>
              <a:buChar char="○"/>
              <a:defRPr/>
            </a:lvl5pPr>
            <a:lvl6pPr indent="-285750" lvl="5" marL="2743200" algn="l">
              <a:lnSpc>
                <a:spcPct val="110000"/>
              </a:lnSpc>
              <a:spcBef>
                <a:spcPts val="0"/>
              </a:spcBef>
              <a:spcAft>
                <a:spcPts val="0"/>
              </a:spcAft>
              <a:buClr>
                <a:srgbClr val="000000"/>
              </a:buClr>
              <a:buSzPts val="900"/>
              <a:buChar char="■"/>
              <a:defRPr/>
            </a:lvl6pPr>
            <a:lvl7pPr indent="-285750" lvl="6" marL="3200400" algn="l">
              <a:lnSpc>
                <a:spcPct val="110000"/>
              </a:lnSpc>
              <a:spcBef>
                <a:spcPts val="0"/>
              </a:spcBef>
              <a:spcAft>
                <a:spcPts val="0"/>
              </a:spcAft>
              <a:buClr>
                <a:srgbClr val="000000"/>
              </a:buClr>
              <a:buSzPts val="900"/>
              <a:buChar char="●"/>
              <a:defRPr/>
            </a:lvl7pPr>
            <a:lvl8pPr indent="-285750" lvl="7" marL="3657600" algn="l">
              <a:lnSpc>
                <a:spcPct val="110000"/>
              </a:lnSpc>
              <a:spcBef>
                <a:spcPts val="0"/>
              </a:spcBef>
              <a:spcAft>
                <a:spcPts val="0"/>
              </a:spcAft>
              <a:buClr>
                <a:srgbClr val="000000"/>
              </a:buClr>
              <a:buSzPts val="900"/>
              <a:buChar char="○"/>
              <a:defRPr/>
            </a:lvl8pPr>
            <a:lvl9pPr indent="-285750" lvl="8" marL="4114800" algn="l">
              <a:lnSpc>
                <a:spcPct val="110000"/>
              </a:lnSpc>
              <a:spcBef>
                <a:spcPts val="0"/>
              </a:spcBef>
              <a:spcAft>
                <a:spcPts val="0"/>
              </a:spcAft>
              <a:buClr>
                <a:srgbClr val="000000"/>
              </a:buClr>
              <a:buSzPts val="900"/>
              <a:buChar char="■"/>
              <a:defRPr/>
            </a:lvl9pPr>
          </a:lstStyle>
          <a:p/>
        </p:txBody>
      </p:sp>
      <p:sp>
        <p:nvSpPr>
          <p:cNvPr id="60" name="Google Shape;60;p40"/>
          <p:cNvSpPr txBox="1"/>
          <p:nvPr>
            <p:ph idx="12" type="sldNum"/>
          </p:nvPr>
        </p:nvSpPr>
        <p:spPr>
          <a:xfrm>
            <a:off x="8237185" y="183913"/>
            <a:ext cx="172500" cy="162900"/>
          </a:xfrm>
          <a:prstGeom prst="rect">
            <a:avLst/>
          </a:prstGeom>
          <a:noFill/>
          <a:ln>
            <a:noFill/>
          </a:ln>
        </p:spPr>
        <p:txBody>
          <a:bodyPr anchorCtr="0" anchor="ctr" bIns="45700" lIns="45700" spcFirstLastPara="1" rIns="45700" wrap="square" tIns="45700">
            <a:noAutofit/>
          </a:bodyPr>
          <a:lstStyle>
            <a:lvl1pPr indent="0" lvl="0"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1pPr>
            <a:lvl2pPr indent="0" lvl="1"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2pPr>
            <a:lvl3pPr indent="0" lvl="2"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3pPr>
            <a:lvl4pPr indent="0" lvl="3"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4pPr>
            <a:lvl5pPr indent="0" lvl="4"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5pPr>
            <a:lvl6pPr indent="0" lvl="5"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6pPr>
            <a:lvl7pPr indent="0" lvl="6"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7pPr>
            <a:lvl8pPr indent="0" lvl="7"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8pPr>
            <a:lvl9pPr indent="0" lvl="8"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Remote Speaker" showMasterSp="0">
  <p:cSld name="Dark - Remote Speaker">
    <p:spTree>
      <p:nvGrpSpPr>
        <p:cNvPr id="61" name="Shape 61"/>
        <p:cNvGrpSpPr/>
        <p:nvPr/>
      </p:nvGrpSpPr>
      <p:grpSpPr>
        <a:xfrm>
          <a:off x="0" y="0"/>
          <a:ext cx="0" cy="0"/>
          <a:chOff x="0" y="0"/>
          <a:chExt cx="0" cy="0"/>
        </a:xfrm>
      </p:grpSpPr>
      <p:pic>
        <p:nvPicPr>
          <p:cNvPr id="62" name="Google Shape;62;p26"/>
          <p:cNvPicPr preferRelativeResize="0"/>
          <p:nvPr/>
        </p:nvPicPr>
        <p:blipFill rotWithShape="1">
          <a:blip r:embed="rId2">
            <a:alphaModFix/>
          </a:blip>
          <a:srcRect b="0" l="39999" r="0" t="0"/>
          <a:stretch/>
        </p:blipFill>
        <p:spPr>
          <a:xfrm>
            <a:off x="3657599" y="0"/>
            <a:ext cx="5486401" cy="5143500"/>
          </a:xfrm>
          <a:prstGeom prst="rect">
            <a:avLst/>
          </a:prstGeom>
          <a:noFill/>
          <a:ln>
            <a:noFill/>
          </a:ln>
        </p:spPr>
      </p:pic>
      <p:sp>
        <p:nvSpPr>
          <p:cNvPr id="63" name="Google Shape;63;p26"/>
          <p:cNvSpPr txBox="1"/>
          <p:nvPr>
            <p:ph type="title"/>
          </p:nvPr>
        </p:nvSpPr>
        <p:spPr>
          <a:xfrm>
            <a:off x="4039363" y="1763793"/>
            <a:ext cx="4722875" cy="61722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800"/>
              <a:buNone/>
              <a:defRPr b="1" i="0" sz="1800">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26"/>
          <p:cNvSpPr txBox="1"/>
          <p:nvPr>
            <p:ph idx="1" type="body"/>
          </p:nvPr>
        </p:nvSpPr>
        <p:spPr>
          <a:xfrm>
            <a:off x="4039362" y="2746617"/>
            <a:ext cx="4722876" cy="849365"/>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SzPts val="1800"/>
              <a:buChar char="●"/>
              <a:defRPr sz="1500"/>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id="65" name="Google Shape;65;p26"/>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66" name="Google Shape;66;p26"/>
          <p:cNvSpPr/>
          <p:nvPr>
            <p:ph idx="2" type="pic"/>
          </p:nvPr>
        </p:nvSpPr>
        <p:spPr>
          <a:xfrm>
            <a:off x="0" y="0"/>
            <a:ext cx="3657600" cy="5143500"/>
          </a:xfrm>
          <a:prstGeom prst="rect">
            <a:avLst/>
          </a:prstGeom>
          <a:noFill/>
          <a:ln>
            <a:noFill/>
          </a:ln>
        </p:spPr>
      </p:sp>
      <p:sp>
        <p:nvSpPr>
          <p:cNvPr id="67" name="Google Shape;67;p2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2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 name="Google Shape;6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26"/>
          <p:cNvPicPr preferRelativeResize="0"/>
          <p:nvPr/>
        </p:nvPicPr>
        <p:blipFill rotWithShape="1">
          <a:blip r:embed="rId4">
            <a:alphaModFix/>
          </a:blip>
          <a:srcRect b="0" l="0" r="0" t="0"/>
          <a:stretch/>
        </p:blipFill>
        <p:spPr>
          <a:xfrm>
            <a:off x="7701534" y="202019"/>
            <a:ext cx="1197968" cy="5349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Data Texture 07 Blank" showMasterSp="0">
  <p:cSld name="Light - Data Texture 07 Blank">
    <p:bg>
      <p:bgPr>
        <a:solidFill>
          <a:schemeClr val="lt1"/>
        </a:solidFill>
      </p:bgPr>
    </p:bg>
    <p:spTree>
      <p:nvGrpSpPr>
        <p:cNvPr id="71" name="Shape 71"/>
        <p:cNvGrpSpPr/>
        <p:nvPr/>
      </p:nvGrpSpPr>
      <p:grpSpPr>
        <a:xfrm>
          <a:off x="0" y="0"/>
          <a:ext cx="0" cy="0"/>
          <a:chOff x="0" y="0"/>
          <a:chExt cx="0" cy="0"/>
        </a:xfrm>
      </p:grpSpPr>
      <p:pic>
        <p:nvPicPr>
          <p:cNvPr id="72" name="Google Shape;72;p2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3" name="Google Shape;73;p29"/>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74" name="Google Shape;74;p2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 name="Google Shape;75;p2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6" name="Google Shape;7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29"/>
          <p:cNvPicPr preferRelativeResize="0"/>
          <p:nvPr/>
        </p:nvPicPr>
        <p:blipFill rotWithShape="1">
          <a:blip r:embed="rId4">
            <a:alphaModFix/>
          </a:blip>
          <a:srcRect b="0" l="0" r="0" t="0"/>
          <a:stretch/>
        </p:blipFill>
        <p:spPr>
          <a:xfrm>
            <a:off x="7698578" y="202019"/>
            <a:ext cx="1197968" cy="5349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Remote Speaker" showMasterSp="0">
  <p:cSld name="Dark - Remote Speaker">
    <p:spTree>
      <p:nvGrpSpPr>
        <p:cNvPr id="82" name="Shape 82"/>
        <p:cNvGrpSpPr/>
        <p:nvPr/>
      </p:nvGrpSpPr>
      <p:grpSpPr>
        <a:xfrm>
          <a:off x="0" y="0"/>
          <a:ext cx="0" cy="0"/>
          <a:chOff x="0" y="0"/>
          <a:chExt cx="0" cy="0"/>
        </a:xfrm>
      </p:grpSpPr>
      <p:pic>
        <p:nvPicPr>
          <p:cNvPr id="83" name="Google Shape;83;p27"/>
          <p:cNvPicPr preferRelativeResize="0"/>
          <p:nvPr/>
        </p:nvPicPr>
        <p:blipFill rotWithShape="1">
          <a:blip r:embed="rId2">
            <a:alphaModFix/>
          </a:blip>
          <a:srcRect b="0" l="39999" r="0" t="0"/>
          <a:stretch/>
        </p:blipFill>
        <p:spPr>
          <a:xfrm>
            <a:off x="3657599" y="0"/>
            <a:ext cx="5486401" cy="5143500"/>
          </a:xfrm>
          <a:prstGeom prst="rect">
            <a:avLst/>
          </a:prstGeom>
          <a:noFill/>
          <a:ln>
            <a:noFill/>
          </a:ln>
        </p:spPr>
      </p:pic>
      <p:sp>
        <p:nvSpPr>
          <p:cNvPr id="84" name="Google Shape;84;p27"/>
          <p:cNvSpPr txBox="1"/>
          <p:nvPr>
            <p:ph type="title"/>
          </p:nvPr>
        </p:nvSpPr>
        <p:spPr>
          <a:xfrm>
            <a:off x="4039363" y="1763793"/>
            <a:ext cx="4722875" cy="61722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800"/>
              <a:buNone/>
              <a:defRPr b="1" i="0" sz="1800">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p27"/>
          <p:cNvSpPr txBox="1"/>
          <p:nvPr>
            <p:ph idx="1" type="body"/>
          </p:nvPr>
        </p:nvSpPr>
        <p:spPr>
          <a:xfrm>
            <a:off x="4039362" y="2746617"/>
            <a:ext cx="4722876" cy="849365"/>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SzPts val="1800"/>
              <a:buChar char="●"/>
              <a:defRPr sz="1500"/>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id="86" name="Google Shape;86;p27"/>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87" name="Google Shape;87;p27"/>
          <p:cNvSpPr/>
          <p:nvPr>
            <p:ph idx="2" type="pic"/>
          </p:nvPr>
        </p:nvSpPr>
        <p:spPr>
          <a:xfrm>
            <a:off x="0" y="0"/>
            <a:ext cx="3657600" cy="5143500"/>
          </a:xfrm>
          <a:prstGeom prst="rect">
            <a:avLst/>
          </a:prstGeom>
          <a:noFill/>
          <a:ln>
            <a:noFill/>
          </a:ln>
        </p:spPr>
      </p:sp>
      <p:sp>
        <p:nvSpPr>
          <p:cNvPr id="88" name="Google Shape;88;p2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9" name="Google Shape;89;p2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 name="Google Shape;9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7"/>
          <p:cNvPicPr preferRelativeResize="0"/>
          <p:nvPr/>
        </p:nvPicPr>
        <p:blipFill rotWithShape="1">
          <a:blip r:embed="rId4">
            <a:alphaModFix/>
          </a:blip>
          <a:srcRect b="0" l="0" r="0" t="0"/>
          <a:stretch/>
        </p:blipFill>
        <p:spPr>
          <a:xfrm>
            <a:off x="7701534" y="202019"/>
            <a:ext cx="1197968" cy="5349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Data Texture 07 Blank" showMasterSp="0">
  <p:cSld name="Light - Data Texture 07 Blank">
    <p:bg>
      <p:bgPr>
        <a:solidFill>
          <a:schemeClr val="lt1"/>
        </a:solidFill>
      </p:bgPr>
    </p:bg>
    <p:spTree>
      <p:nvGrpSpPr>
        <p:cNvPr id="96" name="Shape 96"/>
        <p:cNvGrpSpPr/>
        <p:nvPr/>
      </p:nvGrpSpPr>
      <p:grpSpPr>
        <a:xfrm>
          <a:off x="0" y="0"/>
          <a:ext cx="0" cy="0"/>
          <a:chOff x="0" y="0"/>
          <a:chExt cx="0" cy="0"/>
        </a:xfrm>
      </p:grpSpPr>
      <p:pic>
        <p:nvPicPr>
          <p:cNvPr id="97" name="Google Shape;97;p3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8" name="Google Shape;98;p30"/>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99" name="Google Shape;99;p3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0" name="Google Shape;100;p3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 name="Google Shape;10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pic>
        <p:nvPicPr>
          <p:cNvPr id="102" name="Google Shape;102;p30"/>
          <p:cNvPicPr preferRelativeResize="0"/>
          <p:nvPr/>
        </p:nvPicPr>
        <p:blipFill rotWithShape="1">
          <a:blip r:embed="rId4">
            <a:alphaModFix/>
          </a:blip>
          <a:srcRect b="0" l="0" r="0" t="0"/>
          <a:stretch/>
        </p:blipFill>
        <p:spPr>
          <a:xfrm>
            <a:off x="7698578" y="202019"/>
            <a:ext cx="1197968" cy="5349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1 Column">
  <p:cSld name="Light - Title 1 Column">
    <p:spTree>
      <p:nvGrpSpPr>
        <p:cNvPr id="20" name="Shape 20"/>
        <p:cNvGrpSpPr/>
        <p:nvPr/>
      </p:nvGrpSpPr>
      <p:grpSpPr>
        <a:xfrm>
          <a:off x="0" y="0"/>
          <a:ext cx="0" cy="0"/>
          <a:chOff x="0" y="0"/>
          <a:chExt cx="0" cy="0"/>
        </a:xfrm>
      </p:grpSpPr>
      <p:pic>
        <p:nvPicPr>
          <p:cNvPr id="21" name="Google Shape;21;p31"/>
          <p:cNvPicPr preferRelativeResize="0"/>
          <p:nvPr/>
        </p:nvPicPr>
        <p:blipFill rotWithShape="1">
          <a:blip r:embed="rId2">
            <a:alphaModFix/>
          </a:blip>
          <a:srcRect b="0" l="0" r="0" t="0"/>
          <a:stretch/>
        </p:blipFill>
        <p:spPr>
          <a:xfrm>
            <a:off x="5029299" y="287532"/>
            <a:ext cx="3810277" cy="1169582"/>
          </a:xfrm>
          <a:prstGeom prst="rect">
            <a:avLst/>
          </a:prstGeom>
          <a:noFill/>
          <a:ln>
            <a:noFill/>
          </a:ln>
        </p:spPr>
      </p:pic>
      <p:sp>
        <p:nvSpPr>
          <p:cNvPr id="22" name="Google Shape;22;p31"/>
          <p:cNvSpPr txBox="1"/>
          <p:nvPr>
            <p:ph idx="1" type="body"/>
          </p:nvPr>
        </p:nvSpPr>
        <p:spPr>
          <a:xfrm>
            <a:off x="578644" y="1200150"/>
            <a:ext cx="8008144" cy="3380994"/>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 name="Google Shape;25;p3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 name="Google Shape;2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 name="Google Shape;2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3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 name="Google Shape;45;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 name="Google Shape;4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8" name="Shape 78"/>
        <p:cNvGrpSpPr/>
        <p:nvPr/>
      </p:nvGrpSpPr>
      <p:grpSpPr>
        <a:xfrm>
          <a:off x="0" y="0"/>
          <a:ext cx="0" cy="0"/>
          <a:chOff x="0" y="0"/>
          <a:chExt cx="0" cy="0"/>
        </a:xfrm>
      </p:grpSpPr>
      <p:sp>
        <p:nvSpPr>
          <p:cNvPr id="79" name="Google Shape;7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0" name="Google Shape;80;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1" name="Google Shape;8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 name="Shape 92"/>
        <p:cNvGrpSpPr/>
        <p:nvPr/>
      </p:nvGrpSpPr>
      <p:grpSpPr>
        <a:xfrm>
          <a:off x="0" y="0"/>
          <a:ext cx="0" cy="0"/>
          <a:chOff x="0" y="0"/>
          <a:chExt cx="0" cy="0"/>
        </a:xfrm>
      </p:grpSpPr>
      <p:sp>
        <p:nvSpPr>
          <p:cNvPr id="93" name="Google Shape;93;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4" name="Google Shape;94;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5" name="Google Shape;9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hyperlink" Target="https://academy.oracle.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42.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hyperlink" Target="https://learn.oracle.com/ols/learning-path/java-explorer/40805/7972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education.oracle.com/" TargetMode="Externa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jb.gg/academy/java_in_education" TargetMode="Externa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jcp.org/java-in-education" TargetMode="External"/><Relationship Id="rId4" Type="http://schemas.openxmlformats.org/officeDocument/2006/relationships/hyperlink" Target="https://github.com/jcp-org/Java-in-Education/wiki/Java-in-Education---Wiki-P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1.png"/><Relationship Id="rId13" Type="http://schemas.openxmlformats.org/officeDocument/2006/relationships/image" Target="../media/image27.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1.png"/><Relationship Id="rId5" Type="http://schemas.openxmlformats.org/officeDocument/2006/relationships/image" Target="../media/image41.png"/><Relationship Id="rId6" Type="http://schemas.openxmlformats.org/officeDocument/2006/relationships/image" Target="../media/image33.png"/><Relationship Id="rId7" Type="http://schemas.openxmlformats.org/officeDocument/2006/relationships/image" Target="../media/image18.png"/><Relationship Id="rId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
          <p:cNvSpPr txBox="1"/>
          <p:nvPr>
            <p:ph type="ctrTitle"/>
          </p:nvPr>
        </p:nvSpPr>
        <p:spPr>
          <a:xfrm>
            <a:off x="311708" y="12285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¿Qué es Java y por qué deberías aprenderlo?</a:t>
            </a:r>
            <a:r>
              <a:rPr lang="en"/>
              <a:t> </a:t>
            </a:r>
            <a:endParaRPr/>
          </a:p>
        </p:txBody>
      </p:sp>
      <p:sp>
        <p:nvSpPr>
          <p:cNvPr id="108" name="Google Shape;108;p1"/>
          <p:cNvSpPr txBox="1"/>
          <p:nvPr>
            <p:ph idx="1" type="subTitle"/>
          </p:nvPr>
        </p:nvSpPr>
        <p:spPr>
          <a:xfrm>
            <a:off x="311700" y="21754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Heather VanCura</a:t>
            </a:r>
            <a:endParaRPr/>
          </a:p>
        </p:txBody>
      </p:sp>
      <p:pic>
        <p:nvPicPr>
          <p:cNvPr id="109" name="Google Shape;109;p1"/>
          <p:cNvPicPr preferRelativeResize="0"/>
          <p:nvPr/>
        </p:nvPicPr>
        <p:blipFill rotWithShape="1">
          <a:blip r:embed="rId3">
            <a:alphaModFix/>
          </a:blip>
          <a:srcRect b="0" l="0" r="0" t="0"/>
          <a:stretch/>
        </p:blipFill>
        <p:spPr>
          <a:xfrm>
            <a:off x="2614275" y="2762700"/>
            <a:ext cx="3815100" cy="2146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a:t>¿Cómo iniciarse en Java?</a:t>
            </a:r>
            <a:endParaRPr/>
          </a:p>
        </p:txBody>
      </p:sp>
      <p:pic>
        <p:nvPicPr>
          <p:cNvPr id="178" name="Google Shape;178;p10"/>
          <p:cNvPicPr preferRelativeResize="0"/>
          <p:nvPr/>
        </p:nvPicPr>
        <p:blipFill rotWithShape="1">
          <a:blip r:embed="rId3">
            <a:alphaModFix/>
          </a:blip>
          <a:srcRect b="0" l="0" r="0" t="0"/>
          <a:stretch/>
        </p:blipFill>
        <p:spPr>
          <a:xfrm>
            <a:off x="451000" y="1358200"/>
            <a:ext cx="6996097" cy="3053949"/>
          </a:xfrm>
          <a:prstGeom prst="rect">
            <a:avLst/>
          </a:prstGeom>
          <a:noFill/>
          <a:ln>
            <a:noFill/>
          </a:ln>
        </p:spPr>
      </p:pic>
      <p:sp>
        <p:nvSpPr>
          <p:cNvPr id="179" name="Google Shape;179;p10"/>
          <p:cNvSpPr txBox="1"/>
          <p:nvPr/>
        </p:nvSpPr>
        <p:spPr>
          <a:xfrm>
            <a:off x="451000" y="4491425"/>
            <a:ext cx="18708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academy.oracle.com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1"/>
          <p:cNvSpPr txBox="1"/>
          <p:nvPr>
            <p:ph type="title"/>
          </p:nvPr>
        </p:nvSpPr>
        <p:spPr>
          <a:xfrm>
            <a:off x="4387425" y="-11"/>
            <a:ext cx="4722900" cy="617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lang="en"/>
              <a:t>Involucrar a los estudiantes</a:t>
            </a:r>
            <a:endParaRPr/>
          </a:p>
        </p:txBody>
      </p:sp>
      <p:sp>
        <p:nvSpPr>
          <p:cNvPr id="186" name="Google Shape;186;p11"/>
          <p:cNvSpPr txBox="1"/>
          <p:nvPr>
            <p:ph idx="1" type="body"/>
          </p:nvPr>
        </p:nvSpPr>
        <p:spPr>
          <a:xfrm>
            <a:off x="4328025" y="705125"/>
            <a:ext cx="4251300" cy="849300"/>
          </a:xfrm>
          <a:prstGeom prst="rect">
            <a:avLst/>
          </a:prstGeom>
          <a:noFill/>
          <a:ln>
            <a:noFill/>
          </a:ln>
        </p:spPr>
        <p:txBody>
          <a:bodyPr anchorCtr="0" anchor="t" bIns="0" lIns="0" spcFirstLastPara="1" rIns="0" wrap="square" tIns="0">
            <a:noAutofit/>
          </a:bodyPr>
          <a:lstStyle/>
          <a:p>
            <a:pPr indent="0" lvl="0" marL="114300" rtl="0" algn="l">
              <a:lnSpc>
                <a:spcPct val="115000"/>
              </a:lnSpc>
              <a:spcBef>
                <a:spcPts val="0"/>
              </a:spcBef>
              <a:spcAft>
                <a:spcPts val="0"/>
              </a:spcAft>
              <a:buSzPts val="1800"/>
              <a:buNone/>
            </a:pPr>
            <a:r>
              <a:rPr b="1" lang="en" sz="1650"/>
              <a:t>Oracle Academy</a:t>
            </a:r>
            <a:r>
              <a:rPr lang="en" sz="1650"/>
              <a:t> ofrece a las instituciones educativas y al profesorado los recursos de enseñanza de informática y tecnología que necesitan para atraer, inspirar y preparar a los estudiantes con habilidades relevantes para la industria para convertirse en innovadores tecnológicos y líderes del futuro.</a:t>
            </a:r>
            <a:endParaRPr sz="1650"/>
          </a:p>
          <a:p>
            <a:pPr indent="0" lvl="0" marL="114300" rtl="0" algn="l">
              <a:lnSpc>
                <a:spcPct val="115000"/>
              </a:lnSpc>
              <a:spcBef>
                <a:spcPts val="0"/>
              </a:spcBef>
              <a:spcAft>
                <a:spcPts val="0"/>
              </a:spcAft>
              <a:buSzPts val="1800"/>
              <a:buNone/>
            </a:pPr>
            <a:r>
              <a:t/>
            </a:r>
            <a:endParaRPr sz="1650"/>
          </a:p>
          <a:p>
            <a:pPr indent="0" lvl="0" marL="114300" rtl="0" algn="l">
              <a:lnSpc>
                <a:spcPct val="115000"/>
              </a:lnSpc>
              <a:spcBef>
                <a:spcPts val="0"/>
              </a:spcBef>
              <a:spcAft>
                <a:spcPts val="0"/>
              </a:spcAft>
              <a:buSzPts val="1800"/>
              <a:buNone/>
            </a:pPr>
            <a:r>
              <a:rPr lang="en" sz="1650"/>
              <a:t>Programa gratuito para instituciones educativas, educadores y sus alumnos.  </a:t>
            </a:r>
            <a:endParaRPr sz="1650"/>
          </a:p>
          <a:p>
            <a:pPr indent="0" lvl="0" marL="114300" rtl="0" algn="l">
              <a:lnSpc>
                <a:spcPct val="115000"/>
              </a:lnSpc>
              <a:spcBef>
                <a:spcPts val="0"/>
              </a:spcBef>
              <a:spcAft>
                <a:spcPts val="0"/>
              </a:spcAft>
              <a:buSzPts val="1800"/>
              <a:buNone/>
            </a:pPr>
            <a:r>
              <a:t/>
            </a:r>
            <a:endParaRPr sz="1650"/>
          </a:p>
          <a:p>
            <a:pPr indent="0" lvl="0" marL="114300" rtl="0" algn="l">
              <a:lnSpc>
                <a:spcPct val="115000"/>
              </a:lnSpc>
              <a:spcBef>
                <a:spcPts val="0"/>
              </a:spcBef>
              <a:spcAft>
                <a:spcPts val="0"/>
              </a:spcAft>
              <a:buSzPts val="1800"/>
              <a:buNone/>
            </a:pPr>
            <a:r>
              <a:rPr lang="en" sz="1650"/>
              <a:t>Ayuda a los estudiantes a prepararse para una carrera profesional.</a:t>
            </a:r>
            <a:endParaRPr sz="1650"/>
          </a:p>
          <a:p>
            <a:pPr indent="0" lvl="0" marL="0" rtl="0" algn="l">
              <a:lnSpc>
                <a:spcPct val="90000"/>
              </a:lnSpc>
              <a:spcBef>
                <a:spcPts val="0"/>
              </a:spcBef>
              <a:spcAft>
                <a:spcPts val="0"/>
              </a:spcAft>
              <a:buClr>
                <a:schemeClr val="dk1"/>
              </a:buClr>
              <a:buFont typeface="Arial"/>
              <a:buNone/>
            </a:pPr>
            <a:r>
              <a:t/>
            </a:r>
            <a:endParaRPr sz="1650"/>
          </a:p>
          <a:p>
            <a:pPr indent="0" lvl="0" marL="114300" rtl="0" algn="l">
              <a:lnSpc>
                <a:spcPct val="115000"/>
              </a:lnSpc>
              <a:spcBef>
                <a:spcPts val="0"/>
              </a:spcBef>
              <a:spcAft>
                <a:spcPts val="0"/>
              </a:spcAft>
              <a:buSzPts val="1800"/>
              <a:buNone/>
            </a:pPr>
            <a:r>
              <a:t/>
            </a:r>
            <a:endParaRPr sz="1650"/>
          </a:p>
          <a:p>
            <a:pPr indent="0" lvl="0" marL="114300" rtl="0" algn="l">
              <a:lnSpc>
                <a:spcPct val="115000"/>
              </a:lnSpc>
              <a:spcBef>
                <a:spcPts val="0"/>
              </a:spcBef>
              <a:spcAft>
                <a:spcPts val="0"/>
              </a:spcAft>
              <a:buSzPts val="1800"/>
              <a:buNone/>
            </a:pPr>
            <a:r>
              <a:t/>
            </a:r>
            <a:endParaRPr sz="1650"/>
          </a:p>
          <a:p>
            <a:pPr indent="0" lvl="0" marL="114300" rtl="0" algn="l">
              <a:lnSpc>
                <a:spcPct val="115000"/>
              </a:lnSpc>
              <a:spcBef>
                <a:spcPts val="0"/>
              </a:spcBef>
              <a:spcAft>
                <a:spcPts val="0"/>
              </a:spcAft>
              <a:buSzPts val="1800"/>
              <a:buNone/>
            </a:pPr>
            <a:r>
              <a:t/>
            </a:r>
            <a:endParaRPr sz="1650"/>
          </a:p>
        </p:txBody>
      </p:sp>
      <p:sp>
        <p:nvSpPr>
          <p:cNvPr id="187" name="Google Shape;187;p1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675">
                <a:solidFill>
                  <a:srgbClr val="8B8580"/>
                </a:solidFill>
                <a:latin typeface="Arial"/>
                <a:ea typeface="Arial"/>
                <a:cs typeface="Arial"/>
                <a:sym typeface="Arial"/>
              </a:rPr>
              <a:t>Copyright © 2021, Oracle and/or its affiliates</a:t>
            </a:r>
            <a:endParaRPr/>
          </a:p>
        </p:txBody>
      </p:sp>
      <p:sp>
        <p:nvSpPr>
          <p:cNvPr id="188" name="Google Shape;18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8B8580"/>
              </a:buClr>
              <a:buSzPts val="675"/>
              <a:buNone/>
            </a:pPr>
            <a:fld id="{00000000-1234-1234-1234-123412341234}" type="slidenum">
              <a:rPr lang="en" sz="675">
                <a:solidFill>
                  <a:srgbClr val="8B8580"/>
                </a:solidFill>
                <a:latin typeface="Arial"/>
                <a:ea typeface="Arial"/>
                <a:cs typeface="Arial"/>
                <a:sym typeface="Arial"/>
              </a:rPr>
              <a:t>‹#›</a:t>
            </a:fld>
            <a:endParaRPr sz="675">
              <a:solidFill>
                <a:srgbClr val="8B8580"/>
              </a:solidFill>
              <a:latin typeface="Arial"/>
              <a:ea typeface="Arial"/>
              <a:cs typeface="Arial"/>
              <a:sym typeface="Arial"/>
            </a:endParaRPr>
          </a:p>
        </p:txBody>
      </p:sp>
      <p:pic>
        <p:nvPicPr>
          <p:cNvPr id="189" name="Google Shape;189;p11"/>
          <p:cNvPicPr preferRelativeResize="0"/>
          <p:nvPr>
            <p:ph idx="2" type="pic"/>
          </p:nvPr>
        </p:nvPicPr>
        <p:blipFill rotWithShape="1">
          <a:blip r:embed="rId3">
            <a:alphaModFix/>
          </a:blip>
          <a:srcRect b="12925" l="14444" r="14443" t="12108"/>
          <a:stretch/>
        </p:blipFill>
        <p:spPr>
          <a:xfrm>
            <a:off x="-1" y="0"/>
            <a:ext cx="4191778" cy="5143500"/>
          </a:xfrm>
          <a:prstGeom prst="rect">
            <a:avLst/>
          </a:prstGeom>
          <a:noFill/>
          <a:ln>
            <a:noFill/>
          </a:ln>
        </p:spPr>
      </p:pic>
      <p:sp>
        <p:nvSpPr>
          <p:cNvPr id="190" name="Google Shape;190;p11"/>
          <p:cNvSpPr txBox="1"/>
          <p:nvPr/>
        </p:nvSpPr>
        <p:spPr>
          <a:xfrm>
            <a:off x="4387425" y="3684875"/>
            <a:ext cx="4648200" cy="32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t/>
            </a:r>
            <a:endParaRPr sz="1650">
              <a:solidFill>
                <a:schemeClr val="dk2"/>
              </a:solidFill>
            </a:endParaRPr>
          </a:p>
        </p:txBody>
      </p:sp>
      <p:sp>
        <p:nvSpPr>
          <p:cNvPr id="191" name="Google Shape;191;p11"/>
          <p:cNvSpPr txBox="1"/>
          <p:nvPr/>
        </p:nvSpPr>
        <p:spPr>
          <a:xfrm>
            <a:off x="4371901" y="4820400"/>
            <a:ext cx="39204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500"/>
              <a:t>Programa educativo filantrópico de Oracle</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Copyright © 2022, Oracle and/or its affiliates</a:t>
            </a:r>
            <a:endParaRPr/>
          </a:p>
        </p:txBody>
      </p:sp>
      <p:sp>
        <p:nvSpPr>
          <p:cNvPr id="197" name="Google Shape;19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8" name="Google Shape;198;p12"/>
          <p:cNvSpPr txBox="1"/>
          <p:nvPr/>
        </p:nvSpPr>
        <p:spPr>
          <a:xfrm>
            <a:off x="653193" y="386901"/>
            <a:ext cx="6559200" cy="449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100"/>
              <a:buFont typeface="Arial"/>
              <a:buNone/>
            </a:pPr>
            <a:r>
              <a:rPr lang="en" sz="2100">
                <a:solidFill>
                  <a:srgbClr val="2C5967"/>
                </a:solidFill>
              </a:rPr>
              <a:t>Recursos gratuitos de enseñanza y aprendizaje</a:t>
            </a:r>
            <a:endParaRPr/>
          </a:p>
          <a:p>
            <a:pPr indent="0" lvl="0" marL="0" marR="0" rtl="0" algn="l">
              <a:lnSpc>
                <a:spcPct val="90000"/>
              </a:lnSpc>
              <a:spcBef>
                <a:spcPts val="1000"/>
              </a:spcBef>
              <a:spcAft>
                <a:spcPts val="0"/>
              </a:spcAft>
              <a:buClr>
                <a:srgbClr val="000000"/>
              </a:buClr>
              <a:buSzPts val="2100"/>
              <a:buFont typeface="Arial"/>
              <a:buNone/>
            </a:pPr>
            <a:r>
              <a:t/>
            </a:r>
            <a:endParaRPr b="0" i="0" sz="2100" u="none" cap="none" strike="noStrike">
              <a:solidFill>
                <a:schemeClr val="accent5"/>
              </a:solidFill>
              <a:latin typeface="Arial"/>
              <a:ea typeface="Arial"/>
              <a:cs typeface="Arial"/>
              <a:sym typeface="Arial"/>
            </a:endParaRPr>
          </a:p>
        </p:txBody>
      </p:sp>
      <p:sp>
        <p:nvSpPr>
          <p:cNvPr id="199" name="Google Shape;199;p12"/>
          <p:cNvSpPr txBox="1"/>
          <p:nvPr/>
        </p:nvSpPr>
        <p:spPr>
          <a:xfrm>
            <a:off x="653192" y="836531"/>
            <a:ext cx="6559061" cy="449633"/>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100"/>
              <a:buFont typeface="Arial"/>
              <a:buNone/>
            </a:pPr>
            <a:r>
              <a:rPr lang="en" sz="2100">
                <a:solidFill>
                  <a:schemeClr val="dk2"/>
                </a:solidFill>
              </a:rPr>
              <a:t>Ruta de Java</a:t>
            </a:r>
            <a:endParaRPr b="0" i="0" sz="2100" u="none" cap="none" strike="noStrike">
              <a:solidFill>
                <a:schemeClr val="dk2"/>
              </a:solidFill>
              <a:latin typeface="Arial"/>
              <a:ea typeface="Arial"/>
              <a:cs typeface="Arial"/>
              <a:sym typeface="Arial"/>
            </a:endParaRPr>
          </a:p>
        </p:txBody>
      </p:sp>
      <p:pic>
        <p:nvPicPr>
          <p:cNvPr id="200" name="Google Shape;200;p12"/>
          <p:cNvPicPr preferRelativeResize="0"/>
          <p:nvPr/>
        </p:nvPicPr>
        <p:blipFill rotWithShape="1">
          <a:blip r:embed="rId3">
            <a:alphaModFix/>
          </a:blip>
          <a:srcRect b="0" l="0" r="0" t="0"/>
          <a:stretch/>
        </p:blipFill>
        <p:spPr>
          <a:xfrm>
            <a:off x="2500259" y="977027"/>
            <a:ext cx="5798630" cy="4114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Talleres en caja</a:t>
            </a:r>
            <a:endParaRPr/>
          </a:p>
        </p:txBody>
      </p:sp>
      <p:pic>
        <p:nvPicPr>
          <p:cNvPr id="206" name="Google Shape;206;p13"/>
          <p:cNvPicPr preferRelativeResize="0"/>
          <p:nvPr/>
        </p:nvPicPr>
        <p:blipFill rotWithShape="1">
          <a:blip r:embed="rId3">
            <a:alphaModFix/>
          </a:blip>
          <a:srcRect b="0" l="0" r="0" t="0"/>
          <a:stretch/>
        </p:blipFill>
        <p:spPr>
          <a:xfrm>
            <a:off x="432725" y="1084800"/>
            <a:ext cx="5978374" cy="3221276"/>
          </a:xfrm>
          <a:prstGeom prst="rect">
            <a:avLst/>
          </a:prstGeom>
          <a:noFill/>
          <a:ln>
            <a:noFill/>
          </a:ln>
        </p:spPr>
      </p:pic>
      <p:sp>
        <p:nvSpPr>
          <p:cNvPr id="207" name="Google Shape;207;p13"/>
          <p:cNvSpPr txBox="1"/>
          <p:nvPr/>
        </p:nvSpPr>
        <p:spPr>
          <a:xfrm>
            <a:off x="432725" y="4460275"/>
            <a:ext cx="7304100" cy="37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academy.oracle.com/en/solutions-curriculum.html#java1-tab</a:t>
            </a:r>
            <a:endParaRPr b="0" i="0" sz="1400" u="none" cap="none" strike="noStrike">
              <a:solidFill>
                <a:srgbClr val="000000"/>
              </a:solidFill>
              <a:latin typeface="Arial"/>
              <a:ea typeface="Arial"/>
              <a:cs typeface="Arial"/>
              <a:sym typeface="Arial"/>
            </a:endParaRPr>
          </a:p>
        </p:txBody>
      </p:sp>
      <p:pic>
        <p:nvPicPr>
          <p:cNvPr id="208" name="Google Shape;208;p13"/>
          <p:cNvPicPr preferRelativeResize="0"/>
          <p:nvPr/>
        </p:nvPicPr>
        <p:blipFill rotWithShape="1">
          <a:blip r:embed="rId4">
            <a:alphaModFix/>
          </a:blip>
          <a:srcRect b="0" l="0" r="0" t="0"/>
          <a:stretch/>
        </p:blipFill>
        <p:spPr>
          <a:xfrm>
            <a:off x="7584400" y="593952"/>
            <a:ext cx="717717" cy="378001"/>
          </a:xfrm>
          <a:prstGeom prst="rect">
            <a:avLst/>
          </a:prstGeom>
          <a:noFill/>
          <a:ln cap="flat" cmpd="sng" w="9525">
            <a:solidFill>
              <a:schemeClr val="dk2"/>
            </a:solidFill>
            <a:prstDash val="solid"/>
            <a:round/>
            <a:headEnd len="sm" w="sm" type="none"/>
            <a:tailEnd len="sm" w="sm" type="none"/>
          </a:ln>
        </p:spPr>
      </p:pic>
      <p:pic>
        <p:nvPicPr>
          <p:cNvPr id="209" name="Google Shape;209;p13"/>
          <p:cNvPicPr preferRelativeResize="0"/>
          <p:nvPr/>
        </p:nvPicPr>
        <p:blipFill rotWithShape="1">
          <a:blip r:embed="rId5">
            <a:alphaModFix/>
          </a:blip>
          <a:srcRect b="0" l="0" r="0" t="0"/>
          <a:stretch/>
        </p:blipFill>
        <p:spPr>
          <a:xfrm>
            <a:off x="7584400" y="1035915"/>
            <a:ext cx="717725" cy="478478"/>
          </a:xfrm>
          <a:prstGeom prst="rect">
            <a:avLst/>
          </a:prstGeom>
          <a:noFill/>
          <a:ln cap="flat" cmpd="sng" w="9525">
            <a:solidFill>
              <a:schemeClr val="dk2"/>
            </a:solidFill>
            <a:prstDash val="solid"/>
            <a:round/>
            <a:headEnd len="sm" w="sm" type="none"/>
            <a:tailEnd len="sm" w="sm" type="none"/>
          </a:ln>
        </p:spPr>
      </p:pic>
      <p:pic>
        <p:nvPicPr>
          <p:cNvPr id="210" name="Google Shape;210;p13"/>
          <p:cNvPicPr preferRelativeResize="0"/>
          <p:nvPr/>
        </p:nvPicPr>
        <p:blipFill rotWithShape="1">
          <a:blip r:embed="rId6">
            <a:alphaModFix/>
          </a:blip>
          <a:srcRect b="0" l="0" r="0" t="0"/>
          <a:stretch/>
        </p:blipFill>
        <p:spPr>
          <a:xfrm>
            <a:off x="7584400" y="1578357"/>
            <a:ext cx="717725" cy="478478"/>
          </a:xfrm>
          <a:prstGeom prst="rect">
            <a:avLst/>
          </a:prstGeom>
          <a:noFill/>
          <a:ln cap="flat" cmpd="sng" w="9525">
            <a:solidFill>
              <a:schemeClr val="dk2"/>
            </a:solidFill>
            <a:prstDash val="solid"/>
            <a:round/>
            <a:headEnd len="sm" w="sm" type="none"/>
            <a:tailEnd len="sm" w="sm" type="none"/>
          </a:ln>
        </p:spPr>
      </p:pic>
      <p:pic>
        <p:nvPicPr>
          <p:cNvPr id="211" name="Google Shape;211;p13"/>
          <p:cNvPicPr preferRelativeResize="0"/>
          <p:nvPr/>
        </p:nvPicPr>
        <p:blipFill rotWithShape="1">
          <a:blip r:embed="rId7">
            <a:alphaModFix/>
          </a:blip>
          <a:srcRect b="0" l="0" r="0" t="0"/>
          <a:stretch/>
        </p:blipFill>
        <p:spPr>
          <a:xfrm>
            <a:off x="7584400" y="2120797"/>
            <a:ext cx="717725" cy="478494"/>
          </a:xfrm>
          <a:prstGeom prst="rect">
            <a:avLst/>
          </a:prstGeom>
          <a:noFill/>
          <a:ln cap="flat" cmpd="sng" w="9525">
            <a:solidFill>
              <a:schemeClr val="dk2"/>
            </a:solidFill>
            <a:prstDash val="solid"/>
            <a:round/>
            <a:headEnd len="sm" w="sm" type="none"/>
            <a:tailEnd len="sm" w="sm" type="none"/>
          </a:ln>
        </p:spPr>
      </p:pic>
      <p:pic>
        <p:nvPicPr>
          <p:cNvPr id="212" name="Google Shape;212;p13"/>
          <p:cNvPicPr preferRelativeResize="0"/>
          <p:nvPr/>
        </p:nvPicPr>
        <p:blipFill rotWithShape="1">
          <a:blip r:embed="rId8">
            <a:alphaModFix/>
          </a:blip>
          <a:srcRect b="0" l="0" r="0" t="0"/>
          <a:stretch/>
        </p:blipFill>
        <p:spPr>
          <a:xfrm>
            <a:off x="7584400" y="2663254"/>
            <a:ext cx="717725" cy="478477"/>
          </a:xfrm>
          <a:prstGeom prst="rect">
            <a:avLst/>
          </a:prstGeom>
          <a:noFill/>
          <a:ln cap="flat" cmpd="sng" w="9525">
            <a:solidFill>
              <a:schemeClr val="dk2"/>
            </a:solidFill>
            <a:prstDash val="solid"/>
            <a:round/>
            <a:headEnd len="sm" w="sm" type="none"/>
            <a:tailEnd len="sm" w="sm" type="none"/>
          </a:ln>
        </p:spPr>
      </p:pic>
      <p:pic>
        <p:nvPicPr>
          <p:cNvPr id="213" name="Google Shape;213;p13"/>
          <p:cNvPicPr preferRelativeResize="0"/>
          <p:nvPr/>
        </p:nvPicPr>
        <p:blipFill rotWithShape="1">
          <a:blip r:embed="rId9">
            <a:alphaModFix/>
          </a:blip>
          <a:srcRect b="0" l="0" r="0" t="0"/>
          <a:stretch/>
        </p:blipFill>
        <p:spPr>
          <a:xfrm>
            <a:off x="7584400" y="3205695"/>
            <a:ext cx="717725" cy="502407"/>
          </a:xfrm>
          <a:prstGeom prst="rect">
            <a:avLst/>
          </a:prstGeom>
          <a:noFill/>
          <a:ln cap="flat" cmpd="sng" w="9525">
            <a:solidFill>
              <a:schemeClr val="dk2"/>
            </a:solidFill>
            <a:prstDash val="solid"/>
            <a:round/>
            <a:headEnd len="sm" w="sm" type="none"/>
            <a:tailEnd len="sm" w="sm" type="none"/>
          </a:ln>
        </p:spPr>
      </p:pic>
      <p:pic>
        <p:nvPicPr>
          <p:cNvPr id="214" name="Google Shape;214;p13"/>
          <p:cNvPicPr preferRelativeResize="0"/>
          <p:nvPr/>
        </p:nvPicPr>
        <p:blipFill rotWithShape="1">
          <a:blip r:embed="rId10">
            <a:alphaModFix/>
          </a:blip>
          <a:srcRect b="0" l="0" r="0" t="0"/>
          <a:stretch/>
        </p:blipFill>
        <p:spPr>
          <a:xfrm flipH="1">
            <a:off x="7584401" y="3772065"/>
            <a:ext cx="717724" cy="478197"/>
          </a:xfrm>
          <a:prstGeom prst="rect">
            <a:avLst/>
          </a:prstGeom>
          <a:noFill/>
          <a:ln cap="flat" cmpd="sng" w="9525">
            <a:solidFill>
              <a:schemeClr val="dk2"/>
            </a:solidFill>
            <a:prstDash val="solid"/>
            <a:round/>
            <a:headEnd len="sm" w="sm" type="none"/>
            <a:tailEnd len="sm" w="sm" type="none"/>
          </a:ln>
        </p:spPr>
      </p:pic>
      <p:pic>
        <p:nvPicPr>
          <p:cNvPr id="215" name="Google Shape;215;p13"/>
          <p:cNvPicPr preferRelativeResize="0"/>
          <p:nvPr/>
        </p:nvPicPr>
        <p:blipFill rotWithShape="1">
          <a:blip r:embed="rId11">
            <a:alphaModFix/>
          </a:blip>
          <a:srcRect b="0" l="0" r="0" t="0"/>
          <a:stretch/>
        </p:blipFill>
        <p:spPr>
          <a:xfrm>
            <a:off x="7584400" y="4314225"/>
            <a:ext cx="717725" cy="35886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Java Explorer de Oracle University: formación gratuita</a:t>
            </a:r>
            <a:endParaRPr sz="2700"/>
          </a:p>
        </p:txBody>
      </p:sp>
      <p:pic>
        <p:nvPicPr>
          <p:cNvPr id="221" name="Google Shape;221;p14"/>
          <p:cNvPicPr preferRelativeResize="0"/>
          <p:nvPr/>
        </p:nvPicPr>
        <p:blipFill rotWithShape="1">
          <a:blip r:embed="rId3">
            <a:alphaModFix/>
          </a:blip>
          <a:srcRect b="0" l="0" r="0" t="0"/>
          <a:stretch/>
        </p:blipFill>
        <p:spPr>
          <a:xfrm>
            <a:off x="451025" y="1060425"/>
            <a:ext cx="5216576" cy="3410051"/>
          </a:xfrm>
          <a:prstGeom prst="rect">
            <a:avLst/>
          </a:prstGeom>
          <a:noFill/>
          <a:ln>
            <a:noFill/>
          </a:ln>
        </p:spPr>
      </p:pic>
      <p:sp>
        <p:nvSpPr>
          <p:cNvPr id="222" name="Google Shape;222;p14"/>
          <p:cNvSpPr txBox="1"/>
          <p:nvPr/>
        </p:nvSpPr>
        <p:spPr>
          <a:xfrm>
            <a:off x="451000" y="4491425"/>
            <a:ext cx="83814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100" u="sng" cap="none" strike="noStrike">
                <a:solidFill>
                  <a:schemeClr val="hlink"/>
                </a:solidFill>
                <a:latin typeface="Arial"/>
                <a:ea typeface="Arial"/>
                <a:cs typeface="Arial"/>
                <a:sym typeface="Arial"/>
                <a:hlinkClick r:id="rId4"/>
              </a:rPr>
              <a:t>learn.oracle.com/ols/learning-path/java-explorer/40805/79726</a:t>
            </a:r>
            <a:endParaRPr b="0" i="0" sz="21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Formación y certificaciones en Java</a:t>
            </a:r>
            <a:endParaRPr/>
          </a:p>
        </p:txBody>
      </p:sp>
      <p:sp>
        <p:nvSpPr>
          <p:cNvPr id="228" name="Google Shape;228;p15"/>
          <p:cNvSpPr txBox="1"/>
          <p:nvPr/>
        </p:nvSpPr>
        <p:spPr>
          <a:xfrm>
            <a:off x="451000" y="4734000"/>
            <a:ext cx="20781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education.oracle.com</a:t>
            </a:r>
            <a:endParaRPr b="0" i="0" sz="1400" u="none" cap="none" strike="noStrike">
              <a:solidFill>
                <a:srgbClr val="000000"/>
              </a:solidFill>
              <a:latin typeface="Arial"/>
              <a:ea typeface="Arial"/>
              <a:cs typeface="Arial"/>
              <a:sym typeface="Arial"/>
            </a:endParaRPr>
          </a:p>
        </p:txBody>
      </p:sp>
      <p:pic>
        <p:nvPicPr>
          <p:cNvPr id="229" name="Google Shape;229;p15"/>
          <p:cNvPicPr preferRelativeResize="0"/>
          <p:nvPr/>
        </p:nvPicPr>
        <p:blipFill rotWithShape="1">
          <a:blip r:embed="rId4">
            <a:alphaModFix/>
          </a:blip>
          <a:srcRect b="0" l="0" r="0" t="0"/>
          <a:stretch/>
        </p:blipFill>
        <p:spPr>
          <a:xfrm>
            <a:off x="845820" y="1193813"/>
            <a:ext cx="6606540" cy="3364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36" name="Google Shape;236;p16"/>
          <p:cNvPicPr preferRelativeResize="0"/>
          <p:nvPr/>
        </p:nvPicPr>
        <p:blipFill rotWithShape="1">
          <a:blip r:embed="rId3">
            <a:alphaModFix/>
          </a:blip>
          <a:srcRect b="0" l="0" r="0" t="0"/>
          <a:stretch/>
        </p:blipFill>
        <p:spPr>
          <a:xfrm>
            <a:off x="1002610" y="346627"/>
            <a:ext cx="6448961" cy="45322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7"/>
          <p:cNvSpPr txBox="1"/>
          <p:nvPr>
            <p:ph type="title"/>
          </p:nvPr>
        </p:nvSpPr>
        <p:spPr>
          <a:xfrm>
            <a:off x="270712" y="47317"/>
            <a:ext cx="8910000" cy="195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500"/>
              <a:t>Aprenda Java creando aplicaciones prácticas</a:t>
            </a:r>
            <a:endParaRPr sz="3200"/>
          </a:p>
        </p:txBody>
      </p:sp>
      <p:sp>
        <p:nvSpPr>
          <p:cNvPr id="242" name="Google Shape;242;p17"/>
          <p:cNvSpPr txBox="1"/>
          <p:nvPr>
            <p:ph idx="1" type="body"/>
          </p:nvPr>
        </p:nvSpPr>
        <p:spPr>
          <a:xfrm>
            <a:off x="4965767" y="1306967"/>
            <a:ext cx="4044000" cy="1264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700"/>
              </a:spcBef>
              <a:spcAft>
                <a:spcPts val="0"/>
              </a:spcAft>
              <a:buClr>
                <a:srgbClr val="000000"/>
              </a:buClr>
              <a:buSzPts val="1200"/>
              <a:buChar char="●"/>
            </a:pPr>
            <a:r>
              <a:rPr lang="en" sz="1200">
                <a:solidFill>
                  <a:srgbClr val="000000"/>
                </a:solidFill>
              </a:rPr>
              <a:t>Aprendizaje basado en proyectos:</a:t>
            </a:r>
            <a:br>
              <a:rPr lang="en" sz="1200">
                <a:solidFill>
                  <a:srgbClr val="000000"/>
                </a:solidFill>
              </a:rPr>
            </a:br>
            <a:r>
              <a:rPr lang="en" sz="1200">
                <a:solidFill>
                  <a:srgbClr val="000000"/>
                </a:solidFill>
              </a:rPr>
              <a:t>aprenda Java creando aplicaciones prácticas.</a:t>
            </a:r>
            <a:endParaRPr sz="1200">
              <a:solidFill>
                <a:srgbClr val="000000"/>
              </a:solidFill>
            </a:endParaRPr>
          </a:p>
          <a:p>
            <a:pPr indent="-304800" lvl="0" marL="457200" rtl="0" algn="l">
              <a:lnSpc>
                <a:spcPct val="100000"/>
              </a:lnSpc>
              <a:spcBef>
                <a:spcPts val="700"/>
              </a:spcBef>
              <a:spcAft>
                <a:spcPts val="0"/>
              </a:spcAft>
              <a:buClr>
                <a:srgbClr val="000000"/>
              </a:buClr>
              <a:buSzPts val="1200"/>
              <a:buChar char="●"/>
            </a:pPr>
            <a:r>
              <a:rPr lang="en" sz="1200">
                <a:solidFill>
                  <a:srgbClr val="000000"/>
                </a:solidFill>
              </a:rPr>
              <a:t>Mapa de conocimientos con temas Java de un solo concepto y las conexiones entre ellos.</a:t>
            </a:r>
            <a:endParaRPr sz="1200">
              <a:solidFill>
                <a:srgbClr val="000000"/>
              </a:solidFill>
            </a:endParaRPr>
          </a:p>
          <a:p>
            <a:pPr indent="-292100" lvl="0" marL="457200" rtl="0" algn="l">
              <a:lnSpc>
                <a:spcPct val="100000"/>
              </a:lnSpc>
              <a:spcBef>
                <a:spcPts val="700"/>
              </a:spcBef>
              <a:spcAft>
                <a:spcPts val="0"/>
              </a:spcAft>
              <a:buClr>
                <a:srgbClr val="000000"/>
              </a:buClr>
              <a:buSzPts val="1200"/>
              <a:buChar char="●"/>
            </a:pPr>
            <a:r>
              <a:rPr lang="en" sz="1200">
                <a:solidFill>
                  <a:srgbClr val="000000"/>
                </a:solidFill>
              </a:rPr>
              <a:t>Su propio plan de estudio personal.</a:t>
            </a:r>
            <a:endParaRPr sz="1200">
              <a:solidFill>
                <a:srgbClr val="000000"/>
              </a:solidFill>
            </a:endParaRPr>
          </a:p>
          <a:p>
            <a:pPr indent="-304800" lvl="0" marL="457200" rtl="0" algn="l">
              <a:lnSpc>
                <a:spcPct val="100000"/>
              </a:lnSpc>
              <a:spcBef>
                <a:spcPts val="700"/>
              </a:spcBef>
              <a:spcAft>
                <a:spcPts val="0"/>
              </a:spcAft>
              <a:buClr>
                <a:srgbClr val="000000"/>
              </a:buClr>
              <a:buSzPts val="1200"/>
              <a:buChar char="●"/>
            </a:pPr>
            <a:r>
              <a:rPr lang="en" sz="1200">
                <a:solidFill>
                  <a:srgbClr val="000000"/>
                </a:solidFill>
              </a:rPr>
              <a:t>Tutoriales basados en texto y retos interactivos.</a:t>
            </a:r>
            <a:r>
              <a:rPr lang="en" sz="1200">
                <a:solidFill>
                  <a:srgbClr val="000000"/>
                </a:solidFill>
              </a:rPr>
              <a:t> </a:t>
            </a:r>
            <a:endParaRPr sz="1200">
              <a:solidFill>
                <a:srgbClr val="000000"/>
              </a:solidFill>
            </a:endParaRPr>
          </a:p>
          <a:p>
            <a:pPr indent="-292100" lvl="0" marL="457200" rtl="0" algn="l">
              <a:lnSpc>
                <a:spcPct val="100000"/>
              </a:lnSpc>
              <a:spcBef>
                <a:spcPts val="700"/>
              </a:spcBef>
              <a:spcAft>
                <a:spcPts val="0"/>
              </a:spcAft>
              <a:buClr>
                <a:srgbClr val="000000"/>
              </a:buClr>
              <a:buSzPts val="1200"/>
              <a:buChar char="●"/>
            </a:pPr>
            <a:r>
              <a:rPr lang="en" sz="1200">
                <a:solidFill>
                  <a:srgbClr val="000000"/>
                </a:solidFill>
              </a:rPr>
              <a:t>Integración con los IDEs profesionales de JetBrains.</a:t>
            </a:r>
            <a:endParaRPr sz="1200">
              <a:solidFill>
                <a:srgbClr val="000000"/>
              </a:solidFill>
            </a:endParaRPr>
          </a:p>
          <a:p>
            <a:pPr indent="-292100" lvl="0" marL="457200" rtl="0" algn="l">
              <a:lnSpc>
                <a:spcPct val="100000"/>
              </a:lnSpc>
              <a:spcBef>
                <a:spcPts val="700"/>
              </a:spcBef>
              <a:spcAft>
                <a:spcPts val="0"/>
              </a:spcAft>
              <a:buClr>
                <a:srgbClr val="000000"/>
              </a:buClr>
              <a:buSzPts val="1200"/>
              <a:buChar char="●"/>
            </a:pPr>
            <a:r>
              <a:rPr lang="en" sz="1200">
                <a:solidFill>
                  <a:srgbClr val="000000"/>
                </a:solidFill>
              </a:rPr>
              <a:t>Una comunidad de más de 270.000 estudiantes.</a:t>
            </a:r>
            <a:endParaRPr sz="1200">
              <a:solidFill>
                <a:srgbClr val="000000"/>
              </a:solidFill>
            </a:endParaRPr>
          </a:p>
          <a:p>
            <a:pPr indent="-304800" lvl="0" marL="457200" rtl="0" algn="l">
              <a:lnSpc>
                <a:spcPct val="100000"/>
              </a:lnSpc>
              <a:spcBef>
                <a:spcPts val="700"/>
              </a:spcBef>
              <a:spcAft>
                <a:spcPts val="0"/>
              </a:spcAft>
              <a:buClr>
                <a:srgbClr val="000000"/>
              </a:buClr>
              <a:buSzPts val="1200"/>
              <a:buChar char="●"/>
            </a:pPr>
            <a:r>
              <a:rPr lang="en" sz="1200">
                <a:solidFill>
                  <a:srgbClr val="000000"/>
                </a:solidFill>
              </a:rPr>
              <a:t>Después de completar los proyectos, puedes publicarlos en GitHub para construir tu portafolio.</a:t>
            </a:r>
            <a:endParaRPr sz="1200">
              <a:solidFill>
                <a:srgbClr val="000000"/>
              </a:solidFill>
            </a:endParaRPr>
          </a:p>
        </p:txBody>
      </p:sp>
      <p:sp>
        <p:nvSpPr>
          <p:cNvPr id="243" name="Google Shape;243;p17"/>
          <p:cNvSpPr txBox="1"/>
          <p:nvPr>
            <p:ph idx="1" type="body"/>
          </p:nvPr>
        </p:nvSpPr>
        <p:spPr>
          <a:xfrm>
            <a:off x="270700" y="4343783"/>
            <a:ext cx="8975100" cy="487200"/>
          </a:xfrm>
          <a:prstGeom prst="rect">
            <a:avLst/>
          </a:prstGeom>
          <a:noFill/>
          <a:ln>
            <a:noFill/>
          </a:ln>
        </p:spPr>
        <p:txBody>
          <a:bodyPr anchorCtr="0" anchor="ctr" bIns="45700" lIns="45700" spcFirstLastPara="1" rIns="45700" wrap="square" tIns="45700">
            <a:noAutofit/>
          </a:bodyPr>
          <a:lstStyle/>
          <a:p>
            <a:pPr indent="0" lvl="0" marL="0" rtl="0" algn="l">
              <a:lnSpc>
                <a:spcPct val="80000"/>
              </a:lnSpc>
              <a:spcBef>
                <a:spcPts val="0"/>
              </a:spcBef>
              <a:spcAft>
                <a:spcPts val="0"/>
              </a:spcAft>
              <a:buClr>
                <a:srgbClr val="FFFFFF"/>
              </a:buClr>
              <a:buSzPts val="2300"/>
              <a:buFont typeface="Arial"/>
              <a:buNone/>
            </a:pPr>
            <a:r>
              <a:rPr lang="en" sz="1700">
                <a:solidFill>
                  <a:srgbClr val="000000"/>
                </a:solidFill>
              </a:rPr>
              <a:t>3 meses de prueba gratuita en JetBrains Academy</a:t>
            </a:r>
            <a:r>
              <a:rPr lang="en" sz="1700">
                <a:solidFill>
                  <a:srgbClr val="000000"/>
                </a:solidFill>
              </a:rPr>
              <a:t> </a:t>
            </a:r>
            <a:r>
              <a:rPr lang="en" sz="1700">
                <a:solidFill>
                  <a:schemeClr val="hlink"/>
                </a:solidFill>
                <a:uFill>
                  <a:noFill/>
                </a:uFill>
                <a:hlinkClick r:id="rId3"/>
              </a:rPr>
              <a:t>jb.gg/academy/java_in_education</a:t>
            </a:r>
            <a:endParaRPr sz="1700">
              <a:solidFill>
                <a:srgbClr val="0097A7"/>
              </a:solidFill>
            </a:endParaRPr>
          </a:p>
          <a:p>
            <a:pPr indent="0" lvl="0" marL="0" rtl="0" algn="ctr">
              <a:lnSpc>
                <a:spcPct val="80000"/>
              </a:lnSpc>
              <a:spcBef>
                <a:spcPts val="0"/>
              </a:spcBef>
              <a:spcAft>
                <a:spcPts val="0"/>
              </a:spcAft>
              <a:buClr>
                <a:srgbClr val="FFFFFF"/>
              </a:buClr>
              <a:buSzPts val="2300"/>
              <a:buFont typeface="Arial"/>
              <a:buNone/>
            </a:pPr>
            <a:r>
              <a:t/>
            </a:r>
            <a:endParaRPr sz="500">
              <a:solidFill>
                <a:srgbClr val="000000"/>
              </a:solidFill>
            </a:endParaRPr>
          </a:p>
        </p:txBody>
      </p:sp>
      <p:pic>
        <p:nvPicPr>
          <p:cNvPr id="244" name="Google Shape;244;p17"/>
          <p:cNvPicPr preferRelativeResize="0"/>
          <p:nvPr/>
        </p:nvPicPr>
        <p:blipFill rotWithShape="1">
          <a:blip r:embed="rId4">
            <a:alphaModFix/>
          </a:blip>
          <a:srcRect b="0" l="0" r="0" t="0"/>
          <a:stretch/>
        </p:blipFill>
        <p:spPr>
          <a:xfrm>
            <a:off x="354831" y="1259733"/>
            <a:ext cx="4439834" cy="27727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50" name="Google Shape;250;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51" name="Google Shape;251;p18"/>
          <p:cNvPicPr preferRelativeResize="0"/>
          <p:nvPr/>
        </p:nvPicPr>
        <p:blipFill rotWithShape="1">
          <a:blip r:embed="rId3">
            <a:alphaModFix/>
          </a:blip>
          <a:srcRect b="0" l="0" r="0" t="0"/>
          <a:stretch/>
        </p:blipFill>
        <p:spPr>
          <a:xfrm>
            <a:off x="4763" y="0"/>
            <a:ext cx="9134475" cy="5143500"/>
          </a:xfrm>
          <a:prstGeom prst="rect">
            <a:avLst/>
          </a:prstGeom>
          <a:noFill/>
          <a:ln>
            <a:noFill/>
          </a:ln>
        </p:spPr>
      </p:pic>
      <p:pic>
        <p:nvPicPr>
          <p:cNvPr id="252" name="Google Shape;252;p18"/>
          <p:cNvPicPr preferRelativeResize="0"/>
          <p:nvPr/>
        </p:nvPicPr>
        <p:blipFill>
          <a:blip r:embed="rId4">
            <a:alphaModFix/>
          </a:blip>
          <a:stretch>
            <a:fillRect/>
          </a:stretch>
        </p:blipFill>
        <p:spPr>
          <a:xfrm>
            <a:off x="3062149" y="4107725"/>
            <a:ext cx="985425" cy="788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Siguientes pasos</a:t>
            </a:r>
            <a:endParaRPr/>
          </a:p>
        </p:txBody>
      </p:sp>
      <p:sp>
        <p:nvSpPr>
          <p:cNvPr id="258" name="Google Shape;258;p19"/>
          <p:cNvSpPr/>
          <p:nvPr/>
        </p:nvSpPr>
        <p:spPr>
          <a:xfrm>
            <a:off x="475350" y="1517475"/>
            <a:ext cx="3229800" cy="3431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04800" lvl="0" marL="457200" marR="0" rtl="0" algn="l">
              <a:lnSpc>
                <a:spcPct val="115000"/>
              </a:lnSpc>
              <a:spcBef>
                <a:spcPts val="1200"/>
              </a:spcBef>
              <a:spcAft>
                <a:spcPts val="0"/>
              </a:spcAft>
              <a:buClr>
                <a:schemeClr val="dk1"/>
              </a:buClr>
              <a:buSzPts val="1200"/>
              <a:buFont typeface="Arial"/>
              <a:buAutoNum type="arabicPeriod"/>
            </a:pPr>
            <a:r>
              <a:rPr lang="en" sz="1200">
                <a:solidFill>
                  <a:schemeClr val="dk1"/>
                </a:solidFill>
              </a:rPr>
              <a:t>Registrarse como miembro institucional de Oracle Academy para acceder a recursos de Java, incluidos talleres y plan de estudios completo para utilizar en el aula para enseñar a los estudiantes.</a:t>
            </a:r>
            <a:r>
              <a:rPr b="0" i="0" lang="en"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Trabajas en una institución educacional? Verifica si tu institución es miembro de Oracle Academy. </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lang="en" sz="1200">
                <a:solidFill>
                  <a:schemeClr val="dk1"/>
                </a:solidFill>
              </a:rPr>
              <a:t>Líderes</a:t>
            </a:r>
            <a:r>
              <a:rPr lang="en" sz="1200">
                <a:solidFill>
                  <a:schemeClr val="dk1"/>
                </a:solidFill>
              </a:rPr>
              <a:t> de Grupo de Usuarios</a:t>
            </a:r>
            <a:r>
              <a:rPr b="0" i="0" lang="en" sz="1200" u="none" cap="none" strike="noStrike">
                <a:solidFill>
                  <a:schemeClr val="dk1"/>
                </a:solidFill>
                <a:latin typeface="Arial"/>
                <a:ea typeface="Arial"/>
                <a:cs typeface="Arial"/>
                <a:sym typeface="Arial"/>
              </a:rPr>
              <a:t>: </a:t>
            </a:r>
            <a:r>
              <a:rPr lang="en" sz="1200">
                <a:solidFill>
                  <a:schemeClr val="dk1"/>
                </a:solidFill>
              </a:rPr>
              <a:t>Obtenga más información visitando el sitio web de Oracle Academy o poniéndose en contacto con el equipo de Oracle Academy; inscríbase como Individual para impartir un Workshop in a Box.</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9" name="Google Shape;259;p19"/>
          <p:cNvSpPr/>
          <p:nvPr/>
        </p:nvSpPr>
        <p:spPr>
          <a:xfrm>
            <a:off x="4024350" y="1517475"/>
            <a:ext cx="3229800" cy="3041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Realice el curso gratuito Java Explorer de Oracle University.</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Póngase en contacto con su grupo local de usuarios de Java (JUG).</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Asista a la reunión y preséntese.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Pida</a:t>
            </a:r>
            <a:r>
              <a:rPr lang="en" sz="1200"/>
              <a:t> sugerencias y recomendaciones para el JUG en los canales de comunicación.</a:t>
            </a:r>
            <a:endParaRPr sz="1200"/>
          </a:p>
          <a:p>
            <a:pPr indent="0" lvl="0" marL="457200" rtl="0" algn="l">
              <a:spcBef>
                <a:spcPts val="0"/>
              </a:spcBef>
              <a:spcAft>
                <a:spcPts val="0"/>
              </a:spcAft>
              <a:buNone/>
            </a:pPr>
            <a:r>
              <a:t/>
            </a:r>
            <a:endParaRPr sz="1200"/>
          </a:p>
          <a:p>
            <a:pPr indent="-304800" lvl="0" marL="457200" marR="0" rtl="0" algn="l">
              <a:lnSpc>
                <a:spcPct val="100000"/>
              </a:lnSpc>
              <a:spcBef>
                <a:spcPts val="0"/>
              </a:spcBef>
              <a:spcAft>
                <a:spcPts val="0"/>
              </a:spcAft>
              <a:buClr>
                <a:srgbClr val="000000"/>
              </a:buClr>
              <a:buSzPts val="1200"/>
              <a:buFont typeface="Arial"/>
              <a:buAutoNum type="arabicPeriod"/>
            </a:pPr>
            <a:r>
              <a:rPr lang="en" sz="1200"/>
              <a:t>Ofrezca sus comentarios y sugerencias sobre su experiencia con (el aprendizaje de) Java.</a:t>
            </a:r>
            <a:endParaRPr sz="1200"/>
          </a:p>
        </p:txBody>
      </p:sp>
      <p:sp>
        <p:nvSpPr>
          <p:cNvPr id="260" name="Google Shape;260;p19"/>
          <p:cNvSpPr txBox="1"/>
          <p:nvPr/>
        </p:nvSpPr>
        <p:spPr>
          <a:xfrm>
            <a:off x="475350" y="892875"/>
            <a:ext cx="39441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t>Educadores/Lideres de comunidades</a:t>
            </a:r>
            <a:endParaRPr b="0" i="0" sz="1800" u="none" cap="none" strike="noStrike">
              <a:solidFill>
                <a:srgbClr val="000000"/>
              </a:solidFill>
              <a:latin typeface="Arial"/>
              <a:ea typeface="Arial"/>
              <a:cs typeface="Arial"/>
              <a:sym typeface="Arial"/>
            </a:endParaRPr>
          </a:p>
        </p:txBody>
      </p:sp>
      <p:sp>
        <p:nvSpPr>
          <p:cNvPr id="261" name="Google Shape;261;p19"/>
          <p:cNvSpPr txBox="1"/>
          <p:nvPr/>
        </p:nvSpPr>
        <p:spPr>
          <a:xfrm>
            <a:off x="4024350" y="1017725"/>
            <a:ext cx="14199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t>Estudiantes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Donde es Java utilizado?</a:t>
            </a:r>
            <a:endParaRPr/>
          </a:p>
        </p:txBody>
      </p:sp>
      <p:pic>
        <p:nvPicPr>
          <p:cNvPr id="115" name="Google Shape;115;p2"/>
          <p:cNvPicPr preferRelativeResize="0"/>
          <p:nvPr/>
        </p:nvPicPr>
        <p:blipFill rotWithShape="1">
          <a:blip r:embed="rId3">
            <a:alphaModFix/>
          </a:blip>
          <a:srcRect b="0" l="0" r="0" t="0"/>
          <a:stretch/>
        </p:blipFill>
        <p:spPr>
          <a:xfrm>
            <a:off x="1230463" y="1116013"/>
            <a:ext cx="6524625" cy="3667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Recursos</a:t>
            </a:r>
            <a:endParaRPr/>
          </a:p>
        </p:txBody>
      </p:sp>
      <p:sp>
        <p:nvSpPr>
          <p:cNvPr id="267" name="Google Shape;267;p20"/>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700"/>
              <a:t>Acerque Java a la nueva generación de desarrolladores:</a:t>
            </a:r>
            <a:endParaRPr sz="1700"/>
          </a:p>
          <a:p>
            <a:pPr indent="0" lvl="0" marL="0" rtl="0" algn="l">
              <a:lnSpc>
                <a:spcPct val="115000"/>
              </a:lnSpc>
              <a:spcBef>
                <a:spcPts val="1600"/>
              </a:spcBef>
              <a:spcAft>
                <a:spcPts val="0"/>
              </a:spcAft>
              <a:buSzPts val="1800"/>
              <a:buNone/>
            </a:pPr>
            <a:r>
              <a:rPr lang="en" sz="2400" u="sng">
                <a:solidFill>
                  <a:schemeClr val="hlink"/>
                </a:solidFill>
                <a:hlinkClick r:id="rId3"/>
              </a:rPr>
              <a:t>https://jcp.org/java-in-education</a:t>
            </a:r>
            <a:r>
              <a:rPr lang="en" sz="2600">
                <a:solidFill>
                  <a:srgbClr val="9A9B9D"/>
                </a:solidFill>
              </a:rPr>
              <a:t> </a:t>
            </a:r>
            <a:r>
              <a:rPr lang="en">
                <a:solidFill>
                  <a:srgbClr val="9A9B9D"/>
                </a:solidFill>
              </a:rPr>
              <a:t>(únete a la lista de groups.io aquí)</a:t>
            </a:r>
            <a:endParaRPr sz="1400" u="sng">
              <a:solidFill>
                <a:schemeClr val="hlink"/>
              </a:solidFill>
            </a:endParaRPr>
          </a:p>
          <a:p>
            <a:pPr indent="0" lvl="0" marL="0" rtl="0" algn="l">
              <a:lnSpc>
                <a:spcPct val="90000"/>
              </a:lnSpc>
              <a:spcBef>
                <a:spcPts val="1600"/>
              </a:spcBef>
              <a:spcAft>
                <a:spcPts val="0"/>
              </a:spcAft>
              <a:buClr>
                <a:schemeClr val="dk1"/>
              </a:buClr>
              <a:buSzPts val="1100"/>
              <a:buFont typeface="Arial"/>
              <a:buNone/>
            </a:pPr>
            <a:r>
              <a:rPr lang="en" sz="2000">
                <a:solidFill>
                  <a:srgbClr val="9A9B9D"/>
                </a:solidFill>
              </a:rPr>
              <a:t>– </a:t>
            </a:r>
            <a:r>
              <a:rPr lang="en" sz="2000">
                <a:solidFill>
                  <a:srgbClr val="58595B"/>
                </a:solidFill>
              </a:rPr>
              <a:t>Cómo se utiliza Java en la industria (escuche a los miembros del </a:t>
            </a:r>
            <a:r>
              <a:rPr lang="en" sz="2000">
                <a:solidFill>
                  <a:srgbClr val="58595B"/>
                </a:solidFill>
              </a:rPr>
              <a:t>JCP)</a:t>
            </a:r>
            <a:endParaRPr sz="2000">
              <a:solidFill>
                <a:srgbClr val="58595B"/>
              </a:solidFill>
            </a:endParaRPr>
          </a:p>
          <a:p>
            <a:pPr indent="0" lvl="0" marL="0" rtl="0" algn="l">
              <a:lnSpc>
                <a:spcPct val="90000"/>
              </a:lnSpc>
              <a:spcBef>
                <a:spcPts val="0"/>
              </a:spcBef>
              <a:spcAft>
                <a:spcPts val="0"/>
              </a:spcAft>
              <a:buClr>
                <a:schemeClr val="dk1"/>
              </a:buClr>
              <a:buSzPts val="1100"/>
              <a:buFont typeface="Arial"/>
              <a:buNone/>
            </a:pPr>
            <a:r>
              <a:rPr lang="en" sz="2000">
                <a:solidFill>
                  <a:srgbClr val="9A9B9D"/>
                </a:solidFill>
              </a:rPr>
              <a:t>– </a:t>
            </a:r>
            <a:r>
              <a:rPr lang="en" sz="2000">
                <a:solidFill>
                  <a:srgbClr val="58595B"/>
                </a:solidFill>
              </a:rPr>
              <a:t>Cómo organizar un debate con los miembros de su comunidad sobre la participación en la iniciativa</a:t>
            </a:r>
            <a:endParaRPr sz="2000">
              <a:solidFill>
                <a:srgbClr val="58595B"/>
              </a:solidFill>
            </a:endParaRPr>
          </a:p>
          <a:p>
            <a:pPr indent="0" lvl="0" marL="0" rtl="0" algn="l">
              <a:lnSpc>
                <a:spcPct val="90000"/>
              </a:lnSpc>
              <a:spcBef>
                <a:spcPts val="0"/>
              </a:spcBef>
              <a:spcAft>
                <a:spcPts val="0"/>
              </a:spcAft>
              <a:buClr>
                <a:schemeClr val="dk1"/>
              </a:buClr>
              <a:buSzPts val="1100"/>
              <a:buFont typeface="Arial"/>
              <a:buNone/>
            </a:pPr>
            <a:r>
              <a:t/>
            </a:r>
            <a:endParaRPr sz="2000">
              <a:solidFill>
                <a:srgbClr val="58595B"/>
              </a:solidFill>
            </a:endParaRPr>
          </a:p>
          <a:p>
            <a:pPr indent="0" lvl="0" marL="0" rtl="0" algn="l">
              <a:lnSpc>
                <a:spcPct val="90000"/>
              </a:lnSpc>
              <a:spcBef>
                <a:spcPts val="0"/>
              </a:spcBef>
              <a:spcAft>
                <a:spcPts val="0"/>
              </a:spcAft>
              <a:buClr>
                <a:schemeClr val="dk1"/>
              </a:buClr>
              <a:buSzPts val="1100"/>
              <a:buFont typeface="Arial"/>
              <a:buNone/>
            </a:pPr>
            <a:r>
              <a:rPr lang="en" sz="2000" u="sng">
                <a:solidFill>
                  <a:srgbClr val="58595B"/>
                </a:solidFill>
                <a:hlinkClick r:id="rId4">
                  <a:extLst>
                    <a:ext uri="{A12FA001-AC4F-418D-AE19-62706E023703}">
                      <ahyp:hlinkClr val="tx"/>
                    </a:ext>
                  </a:extLst>
                </a:hlinkClick>
              </a:rPr>
              <a:t>https://github.com/jcp-org/Java-in-Education/wiki/Java-in-Education---Wiki-Page</a:t>
            </a:r>
            <a:endParaRPr sz="2000">
              <a:solidFill>
                <a:srgbClr val="58595B"/>
              </a:solidFill>
            </a:endParaRPr>
          </a:p>
          <a:p>
            <a:pPr indent="0" lvl="0" marL="0" rtl="0" algn="l">
              <a:lnSpc>
                <a:spcPct val="90000"/>
              </a:lnSpc>
              <a:spcBef>
                <a:spcPts val="0"/>
              </a:spcBef>
              <a:spcAft>
                <a:spcPts val="0"/>
              </a:spcAft>
              <a:buClr>
                <a:schemeClr val="dk1"/>
              </a:buClr>
              <a:buSzPts val="1100"/>
              <a:buFont typeface="Arial"/>
              <a:buNone/>
            </a:pPr>
            <a:r>
              <a:t/>
            </a:r>
            <a:endParaRPr sz="2000">
              <a:solidFill>
                <a:srgbClr val="58595B"/>
              </a:solidFill>
            </a:endParaRPr>
          </a:p>
          <a:p>
            <a:pPr indent="0" lvl="0" marL="0" rtl="0" algn="l">
              <a:lnSpc>
                <a:spcPct val="115000"/>
              </a:lnSpc>
              <a:spcBef>
                <a:spcPts val="0"/>
              </a:spcBef>
              <a:spcAft>
                <a:spcPts val="1600"/>
              </a:spcAft>
              <a:buSzPts val="1800"/>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¿Donde es Java utilizado?</a:t>
            </a:r>
            <a:endParaRPr/>
          </a:p>
        </p:txBody>
      </p:sp>
      <p:pic>
        <p:nvPicPr>
          <p:cNvPr id="121" name="Google Shape;121;p3"/>
          <p:cNvPicPr preferRelativeResize="0"/>
          <p:nvPr/>
        </p:nvPicPr>
        <p:blipFill rotWithShape="1">
          <a:blip r:embed="rId3">
            <a:alphaModFix/>
          </a:blip>
          <a:srcRect b="0" l="0" r="0" t="0"/>
          <a:stretch/>
        </p:blipFill>
        <p:spPr>
          <a:xfrm>
            <a:off x="2908300" y="1017725"/>
            <a:ext cx="3327408"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¿Donde es Java utilizado?</a:t>
            </a:r>
            <a:endParaRPr/>
          </a:p>
        </p:txBody>
      </p:sp>
      <p:pic>
        <p:nvPicPr>
          <p:cNvPr id="127" name="Google Shape;127;p4"/>
          <p:cNvPicPr preferRelativeResize="0"/>
          <p:nvPr/>
        </p:nvPicPr>
        <p:blipFill rotWithShape="1">
          <a:blip r:embed="rId3">
            <a:alphaModFix/>
          </a:blip>
          <a:srcRect b="0" l="0" r="0" t="0"/>
          <a:stretch/>
        </p:blipFill>
        <p:spPr>
          <a:xfrm>
            <a:off x="2864300" y="1194500"/>
            <a:ext cx="2552700" cy="355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5"/>
          <p:cNvPicPr preferRelativeResize="0"/>
          <p:nvPr/>
        </p:nvPicPr>
        <p:blipFill rotWithShape="1">
          <a:blip r:embed="rId3">
            <a:alphaModFix/>
          </a:blip>
          <a:srcRect b="0" l="0" r="0" t="0"/>
          <a:stretch/>
        </p:blipFill>
        <p:spPr>
          <a:xfrm>
            <a:off x="610525" y="1033950"/>
            <a:ext cx="7716698" cy="3824950"/>
          </a:xfrm>
          <a:prstGeom prst="rect">
            <a:avLst/>
          </a:prstGeom>
          <a:noFill/>
          <a:ln>
            <a:noFill/>
          </a:ln>
        </p:spPr>
      </p:pic>
      <p:sp>
        <p:nvSpPr>
          <p:cNvPr id="133" name="Google Shape;133;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Popularidad de los lenguajes de programación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6"/>
          <p:cNvPicPr preferRelativeResize="0"/>
          <p:nvPr/>
        </p:nvPicPr>
        <p:blipFill rotWithShape="1">
          <a:blip r:embed="rId3">
            <a:alphaModFix/>
          </a:blip>
          <a:srcRect b="0" l="0" r="0" t="0"/>
          <a:stretch/>
        </p:blipFill>
        <p:spPr>
          <a:xfrm>
            <a:off x="1931925" y="1189625"/>
            <a:ext cx="5186127" cy="3636950"/>
          </a:xfrm>
          <a:prstGeom prst="rect">
            <a:avLst/>
          </a:prstGeom>
          <a:noFill/>
          <a:ln>
            <a:noFill/>
          </a:ln>
        </p:spPr>
      </p:pic>
      <p:sp>
        <p:nvSpPr>
          <p:cNvPr id="139" name="Google Shape;13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Uso de los lenguajes de programación en todo el mundo.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Información sobre posibles tendencias futuras</a:t>
            </a:r>
            <a:endParaRPr/>
          </a:p>
        </p:txBody>
      </p:sp>
      <p:pic>
        <p:nvPicPr>
          <p:cNvPr id="145" name="Google Shape;145;p7"/>
          <p:cNvPicPr preferRelativeResize="0"/>
          <p:nvPr/>
        </p:nvPicPr>
        <p:blipFill rotWithShape="1">
          <a:blip r:embed="rId3">
            <a:alphaModFix/>
          </a:blip>
          <a:srcRect b="0" l="0" r="0" t="0"/>
          <a:stretch/>
        </p:blipFill>
        <p:spPr>
          <a:xfrm>
            <a:off x="648600" y="1153525"/>
            <a:ext cx="4863059" cy="3820975"/>
          </a:xfrm>
          <a:prstGeom prst="rect">
            <a:avLst/>
          </a:prstGeom>
          <a:noFill/>
          <a:ln>
            <a:noFill/>
          </a:ln>
        </p:spPr>
      </p:pic>
      <p:pic>
        <p:nvPicPr>
          <p:cNvPr id="146" name="Google Shape;146;p7"/>
          <p:cNvPicPr preferRelativeResize="0"/>
          <p:nvPr/>
        </p:nvPicPr>
        <p:blipFill rotWithShape="1">
          <a:blip r:embed="rId4">
            <a:alphaModFix/>
          </a:blip>
          <a:srcRect b="0" l="0" r="0" t="0"/>
          <a:stretch/>
        </p:blipFill>
        <p:spPr>
          <a:xfrm>
            <a:off x="6277800" y="1941925"/>
            <a:ext cx="1925225" cy="1384600"/>
          </a:xfrm>
          <a:prstGeom prst="rect">
            <a:avLst/>
          </a:prstGeom>
          <a:noFill/>
          <a:ln>
            <a:noFill/>
          </a:ln>
        </p:spPr>
      </p:pic>
      <p:sp>
        <p:nvSpPr>
          <p:cNvPr id="147" name="Google Shape;147;p7"/>
          <p:cNvSpPr/>
          <p:nvPr/>
        </p:nvSpPr>
        <p:spPr>
          <a:xfrm>
            <a:off x="4949400" y="1307575"/>
            <a:ext cx="516000" cy="37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
          <p:cNvSpPr/>
          <p:nvPr/>
        </p:nvSpPr>
        <p:spPr>
          <a:xfrm>
            <a:off x="6277800" y="1941925"/>
            <a:ext cx="1878600" cy="138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 name="Google Shape;149;p7"/>
          <p:cNvCxnSpPr/>
          <p:nvPr/>
        </p:nvCxnSpPr>
        <p:spPr>
          <a:xfrm>
            <a:off x="5470725" y="1311500"/>
            <a:ext cx="2685600" cy="632400"/>
          </a:xfrm>
          <a:prstGeom prst="straightConnector1">
            <a:avLst/>
          </a:prstGeom>
          <a:noFill/>
          <a:ln cap="flat" cmpd="sng" w="9525">
            <a:solidFill>
              <a:srgbClr val="FF0000"/>
            </a:solidFill>
            <a:prstDash val="solid"/>
            <a:round/>
            <a:headEnd len="sm" w="sm" type="none"/>
            <a:tailEnd len="sm" w="sm" type="none"/>
          </a:ln>
        </p:spPr>
      </p:cxnSp>
      <p:cxnSp>
        <p:nvCxnSpPr>
          <p:cNvPr id="150" name="Google Shape;150;p7"/>
          <p:cNvCxnSpPr/>
          <p:nvPr/>
        </p:nvCxnSpPr>
        <p:spPr>
          <a:xfrm>
            <a:off x="4953675" y="1679075"/>
            <a:ext cx="1325400" cy="1644600"/>
          </a:xfrm>
          <a:prstGeom prst="straightConnector1">
            <a:avLst/>
          </a:prstGeom>
          <a:noFill/>
          <a:ln cap="flat" cmpd="sng" w="9525">
            <a:solidFill>
              <a:srgbClr val="FF0000"/>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Java en todas partes!</a:t>
            </a:r>
            <a:endParaRPr/>
          </a:p>
        </p:txBody>
      </p:sp>
      <p:pic>
        <p:nvPicPr>
          <p:cNvPr id="156" name="Google Shape;156;p8"/>
          <p:cNvPicPr preferRelativeResize="0"/>
          <p:nvPr/>
        </p:nvPicPr>
        <p:blipFill rotWithShape="1">
          <a:blip r:embed="rId3">
            <a:alphaModFix/>
          </a:blip>
          <a:srcRect b="0" l="0" r="0" t="0"/>
          <a:stretch/>
        </p:blipFill>
        <p:spPr>
          <a:xfrm>
            <a:off x="152400" y="1432175"/>
            <a:ext cx="8839203" cy="28840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¿Qué</a:t>
            </a:r>
            <a:r>
              <a:rPr lang="en"/>
              <a:t> empresas utilizan Java?</a:t>
            </a:r>
            <a:endParaRPr/>
          </a:p>
        </p:txBody>
      </p:sp>
      <p:pic>
        <p:nvPicPr>
          <p:cNvPr id="162" name="Google Shape;162;p9"/>
          <p:cNvPicPr preferRelativeResize="0"/>
          <p:nvPr/>
        </p:nvPicPr>
        <p:blipFill rotWithShape="1">
          <a:blip r:embed="rId3">
            <a:alphaModFix/>
          </a:blip>
          <a:srcRect b="36683" l="9883" r="9891" t="36680"/>
          <a:stretch/>
        </p:blipFill>
        <p:spPr>
          <a:xfrm>
            <a:off x="397850" y="1424350"/>
            <a:ext cx="1724965" cy="572700"/>
          </a:xfrm>
          <a:prstGeom prst="rect">
            <a:avLst/>
          </a:prstGeom>
          <a:noFill/>
          <a:ln>
            <a:noFill/>
          </a:ln>
        </p:spPr>
      </p:pic>
      <p:pic>
        <p:nvPicPr>
          <p:cNvPr id="163" name="Google Shape;163;p9"/>
          <p:cNvPicPr preferRelativeResize="0"/>
          <p:nvPr/>
        </p:nvPicPr>
        <p:blipFill rotWithShape="1">
          <a:blip r:embed="rId4">
            <a:alphaModFix/>
          </a:blip>
          <a:srcRect b="0" l="0" r="0" t="0"/>
          <a:stretch/>
        </p:blipFill>
        <p:spPr>
          <a:xfrm>
            <a:off x="525000" y="3997863"/>
            <a:ext cx="907850" cy="907850"/>
          </a:xfrm>
          <a:prstGeom prst="rect">
            <a:avLst/>
          </a:prstGeom>
          <a:noFill/>
          <a:ln>
            <a:noFill/>
          </a:ln>
        </p:spPr>
      </p:pic>
      <p:pic>
        <p:nvPicPr>
          <p:cNvPr id="164" name="Google Shape;164;p9"/>
          <p:cNvPicPr preferRelativeResize="0"/>
          <p:nvPr/>
        </p:nvPicPr>
        <p:blipFill rotWithShape="1">
          <a:blip r:embed="rId5">
            <a:alphaModFix/>
          </a:blip>
          <a:srcRect b="0" l="0" r="0" t="0"/>
          <a:stretch/>
        </p:blipFill>
        <p:spPr>
          <a:xfrm>
            <a:off x="4373625" y="2944853"/>
            <a:ext cx="1837251" cy="1033453"/>
          </a:xfrm>
          <a:prstGeom prst="rect">
            <a:avLst/>
          </a:prstGeom>
          <a:noFill/>
          <a:ln>
            <a:noFill/>
          </a:ln>
        </p:spPr>
      </p:pic>
      <p:pic>
        <p:nvPicPr>
          <p:cNvPr id="165" name="Google Shape;165;p9"/>
          <p:cNvPicPr preferRelativeResize="0"/>
          <p:nvPr/>
        </p:nvPicPr>
        <p:blipFill rotWithShape="1">
          <a:blip r:embed="rId6">
            <a:alphaModFix/>
          </a:blip>
          <a:srcRect b="0" l="0" r="0" t="0"/>
          <a:stretch/>
        </p:blipFill>
        <p:spPr>
          <a:xfrm>
            <a:off x="6722050" y="3023863"/>
            <a:ext cx="1837252" cy="765525"/>
          </a:xfrm>
          <a:prstGeom prst="rect">
            <a:avLst/>
          </a:prstGeom>
          <a:noFill/>
          <a:ln>
            <a:noFill/>
          </a:ln>
        </p:spPr>
      </p:pic>
      <p:pic>
        <p:nvPicPr>
          <p:cNvPr id="166" name="Google Shape;166;p9"/>
          <p:cNvPicPr preferRelativeResize="0"/>
          <p:nvPr/>
        </p:nvPicPr>
        <p:blipFill rotWithShape="1">
          <a:blip r:embed="rId7">
            <a:alphaModFix/>
          </a:blip>
          <a:srcRect b="0" l="0" r="0" t="0"/>
          <a:stretch/>
        </p:blipFill>
        <p:spPr>
          <a:xfrm>
            <a:off x="2558525" y="3942925"/>
            <a:ext cx="1017725" cy="1017725"/>
          </a:xfrm>
          <a:prstGeom prst="rect">
            <a:avLst/>
          </a:prstGeom>
          <a:noFill/>
          <a:ln>
            <a:noFill/>
          </a:ln>
        </p:spPr>
      </p:pic>
      <p:pic>
        <p:nvPicPr>
          <p:cNvPr id="167" name="Google Shape;167;p9"/>
          <p:cNvPicPr preferRelativeResize="0"/>
          <p:nvPr/>
        </p:nvPicPr>
        <p:blipFill rotWithShape="1">
          <a:blip r:embed="rId8">
            <a:alphaModFix/>
          </a:blip>
          <a:srcRect b="21398" l="9192" r="9168" t="20721"/>
          <a:stretch/>
        </p:blipFill>
        <p:spPr>
          <a:xfrm>
            <a:off x="4572000" y="4241525"/>
            <a:ext cx="2069849" cy="658225"/>
          </a:xfrm>
          <a:prstGeom prst="rect">
            <a:avLst/>
          </a:prstGeom>
          <a:noFill/>
          <a:ln>
            <a:noFill/>
          </a:ln>
        </p:spPr>
      </p:pic>
      <p:pic>
        <p:nvPicPr>
          <p:cNvPr id="168" name="Google Shape;168;p9"/>
          <p:cNvPicPr preferRelativeResize="0"/>
          <p:nvPr/>
        </p:nvPicPr>
        <p:blipFill rotWithShape="1">
          <a:blip r:embed="rId9">
            <a:alphaModFix/>
          </a:blip>
          <a:srcRect b="0" l="0" r="0" t="0"/>
          <a:stretch/>
        </p:blipFill>
        <p:spPr>
          <a:xfrm>
            <a:off x="7603600" y="3942925"/>
            <a:ext cx="1017725" cy="1017725"/>
          </a:xfrm>
          <a:prstGeom prst="rect">
            <a:avLst/>
          </a:prstGeom>
          <a:noFill/>
          <a:ln>
            <a:noFill/>
          </a:ln>
        </p:spPr>
      </p:pic>
      <p:pic>
        <p:nvPicPr>
          <p:cNvPr id="169" name="Google Shape;169;p9"/>
          <p:cNvPicPr preferRelativeResize="0"/>
          <p:nvPr/>
        </p:nvPicPr>
        <p:blipFill rotWithShape="1">
          <a:blip r:embed="rId10">
            <a:alphaModFix/>
          </a:blip>
          <a:srcRect b="12298" l="13255" r="13143" t="13928"/>
          <a:stretch/>
        </p:blipFill>
        <p:spPr>
          <a:xfrm>
            <a:off x="6348775" y="875125"/>
            <a:ext cx="1188109" cy="1190825"/>
          </a:xfrm>
          <a:prstGeom prst="rect">
            <a:avLst/>
          </a:prstGeom>
          <a:noFill/>
          <a:ln>
            <a:noFill/>
          </a:ln>
        </p:spPr>
      </p:pic>
      <p:pic>
        <p:nvPicPr>
          <p:cNvPr id="170" name="Google Shape;170;p9"/>
          <p:cNvPicPr preferRelativeResize="0"/>
          <p:nvPr/>
        </p:nvPicPr>
        <p:blipFill rotWithShape="1">
          <a:blip r:embed="rId11">
            <a:alphaModFix/>
          </a:blip>
          <a:srcRect b="0" l="0" r="0" t="0"/>
          <a:stretch/>
        </p:blipFill>
        <p:spPr>
          <a:xfrm>
            <a:off x="4275025" y="1278575"/>
            <a:ext cx="1289106" cy="1017725"/>
          </a:xfrm>
          <a:prstGeom prst="rect">
            <a:avLst/>
          </a:prstGeom>
          <a:noFill/>
          <a:ln>
            <a:noFill/>
          </a:ln>
        </p:spPr>
      </p:pic>
      <p:pic>
        <p:nvPicPr>
          <p:cNvPr id="171" name="Google Shape;171;p9"/>
          <p:cNvPicPr preferRelativeResize="0"/>
          <p:nvPr/>
        </p:nvPicPr>
        <p:blipFill rotWithShape="1">
          <a:blip r:embed="rId12">
            <a:alphaModFix/>
          </a:blip>
          <a:srcRect b="0" l="0" r="0" t="0"/>
          <a:stretch/>
        </p:blipFill>
        <p:spPr>
          <a:xfrm>
            <a:off x="2906288" y="2117825"/>
            <a:ext cx="840592" cy="907850"/>
          </a:xfrm>
          <a:prstGeom prst="rect">
            <a:avLst/>
          </a:prstGeom>
          <a:noFill/>
          <a:ln>
            <a:noFill/>
          </a:ln>
        </p:spPr>
      </p:pic>
      <p:pic>
        <p:nvPicPr>
          <p:cNvPr id="172" name="Google Shape;172;p9"/>
          <p:cNvPicPr preferRelativeResize="0"/>
          <p:nvPr/>
        </p:nvPicPr>
        <p:blipFill rotWithShape="1">
          <a:blip r:embed="rId13">
            <a:alphaModFix/>
          </a:blip>
          <a:srcRect b="0" l="0" r="0" t="0"/>
          <a:stretch/>
        </p:blipFill>
        <p:spPr>
          <a:xfrm>
            <a:off x="1089250" y="2462738"/>
            <a:ext cx="1069450" cy="1069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